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62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F583D-24FB-4445-9DE5-C54B0FB214E4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62A8-7B96-4329-ACC0-5561ADE48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ilas@af.duth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>
            <a:extLst>
              <a:ext uri="{FF2B5EF4-FFF2-40B4-BE49-F238E27FC236}">
                <a16:creationId xmlns:a16="http://schemas.microsoft.com/office/drawing/2014/main" id="{A4ADC2A9-BFE9-48C9-8734-5FC0A8E2BE33}"/>
              </a:ext>
            </a:extLst>
          </p:cNvPr>
          <p:cNvSpPr txBox="1"/>
          <p:nvPr/>
        </p:nvSpPr>
        <p:spPr>
          <a:xfrm>
            <a:off x="1703389" y="136525"/>
            <a:ext cx="8785225" cy="6584950"/>
          </a:xfrm>
          <a:prstGeom prst="rect">
            <a:avLst/>
          </a:prstGeom>
        </p:spPr>
        <p:txBody>
          <a:bodyPr lIns="0" tIns="1546" rIns="0" bIns="0"/>
          <a:lstStyle/>
          <a:p>
            <a:pPr algn="ctr">
              <a:lnSpc>
                <a:spcPts val="650"/>
              </a:lnSpc>
              <a:defRPr/>
            </a:pPr>
            <a:endParaRPr sz="650" dirty="0"/>
          </a:p>
        </p:txBody>
      </p:sp>
      <p:sp>
        <p:nvSpPr>
          <p:cNvPr id="6147" name="object 12">
            <a:extLst>
              <a:ext uri="{FF2B5EF4-FFF2-40B4-BE49-F238E27FC236}">
                <a16:creationId xmlns:a16="http://schemas.microsoft.com/office/drawing/2014/main" id="{AEA4A3D8-5693-4F61-8C41-93C43BD32C6D}"/>
              </a:ext>
            </a:extLst>
          </p:cNvPr>
          <p:cNvSpPr>
            <a:spLocks/>
          </p:cNvSpPr>
          <p:nvPr/>
        </p:nvSpPr>
        <p:spPr bwMode="auto">
          <a:xfrm>
            <a:off x="1703389" y="136525"/>
            <a:ext cx="8785225" cy="6584950"/>
          </a:xfrm>
          <a:custGeom>
            <a:avLst/>
            <a:gdLst>
              <a:gd name="T0" fmla="*/ 0 w 8785225"/>
              <a:gd name="T1" fmla="*/ 0 h 6584950"/>
              <a:gd name="T2" fmla="*/ 8785225 w 8785225"/>
              <a:gd name="T3" fmla="*/ 0 h 6584950"/>
              <a:gd name="T4" fmla="*/ 8785225 w 8785225"/>
              <a:gd name="T5" fmla="*/ 6584950 h 6584950"/>
              <a:gd name="T6" fmla="*/ 0 w 8785225"/>
              <a:gd name="T7" fmla="*/ 6584950 h 6584950"/>
              <a:gd name="T8" fmla="*/ 0 w 8785225"/>
              <a:gd name="T9" fmla="*/ 0 h 65849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5225" h="6584950">
                <a:moveTo>
                  <a:pt x="0" y="0"/>
                </a:moveTo>
                <a:lnTo>
                  <a:pt x="8785225" y="0"/>
                </a:lnTo>
                <a:lnTo>
                  <a:pt x="8785225" y="6584950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31538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object 13">
            <a:extLst>
              <a:ext uri="{FF2B5EF4-FFF2-40B4-BE49-F238E27FC236}">
                <a16:creationId xmlns:a16="http://schemas.microsoft.com/office/drawing/2014/main" id="{F7778B82-097C-44D7-8D99-025CF9A276FE}"/>
              </a:ext>
            </a:extLst>
          </p:cNvPr>
          <p:cNvSpPr>
            <a:spLocks/>
          </p:cNvSpPr>
          <p:nvPr/>
        </p:nvSpPr>
        <p:spPr bwMode="auto">
          <a:xfrm>
            <a:off x="7981950" y="6356351"/>
            <a:ext cx="2057400" cy="365125"/>
          </a:xfrm>
          <a:custGeom>
            <a:avLst/>
            <a:gdLst>
              <a:gd name="T0" fmla="*/ 0 w 2057400"/>
              <a:gd name="T1" fmla="*/ 0 h 365125"/>
              <a:gd name="T2" fmla="*/ 2057400 w 2057400"/>
              <a:gd name="T3" fmla="*/ 0 h 365125"/>
              <a:gd name="T4" fmla="*/ 2057400 w 2057400"/>
              <a:gd name="T5" fmla="*/ 365125 h 365125"/>
              <a:gd name="T6" fmla="*/ 0 w 2057400"/>
              <a:gd name="T7" fmla="*/ 365125 h 365125"/>
              <a:gd name="T8" fmla="*/ 0 w 2057400"/>
              <a:gd name="T9" fmla="*/ 0 h 365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57400" h="365125">
                <a:moveTo>
                  <a:pt x="0" y="0"/>
                </a:moveTo>
                <a:lnTo>
                  <a:pt x="2057400" y="0"/>
                </a:lnTo>
                <a:lnTo>
                  <a:pt x="2057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object 14">
            <a:extLst>
              <a:ext uri="{FF2B5EF4-FFF2-40B4-BE49-F238E27FC236}">
                <a16:creationId xmlns:a16="http://schemas.microsoft.com/office/drawing/2014/main" id="{3DC8C356-FC5D-43EE-AD19-F657AB73C6E5}"/>
              </a:ext>
            </a:extLst>
          </p:cNvPr>
          <p:cNvSpPr>
            <a:spLocks/>
          </p:cNvSpPr>
          <p:nvPr/>
        </p:nvSpPr>
        <p:spPr bwMode="auto">
          <a:xfrm>
            <a:off x="2306638" y="3908426"/>
            <a:ext cx="1198562" cy="1262063"/>
          </a:xfrm>
          <a:custGeom>
            <a:avLst/>
            <a:gdLst>
              <a:gd name="T0" fmla="*/ 0 w 1198961"/>
              <a:gd name="T1" fmla="*/ 117292 h 1263053"/>
              <a:gd name="T2" fmla="*/ 886 w 1198961"/>
              <a:gd name="T3" fmla="*/ 102961 h 1263053"/>
              <a:gd name="T4" fmla="*/ 3447 w 1198961"/>
              <a:gd name="T5" fmla="*/ 89143 h 1263053"/>
              <a:gd name="T6" fmla="*/ 20228 w 1198961"/>
              <a:gd name="T7" fmla="*/ 51789 h 1263053"/>
              <a:gd name="T8" fmla="*/ 48520 w 1198961"/>
              <a:gd name="T9" fmla="*/ 22716 h 1263053"/>
              <a:gd name="T10" fmla="*/ 85498 w 1198961"/>
              <a:gd name="T11" fmla="*/ 4657 h 1263053"/>
              <a:gd name="T12" fmla="*/ 118776 w 1198961"/>
              <a:gd name="T13" fmla="*/ 0 h 1263053"/>
              <a:gd name="T14" fmla="*/ 1069054 w 1198961"/>
              <a:gd name="T15" fmla="*/ 0 h 1263053"/>
              <a:gd name="T16" fmla="*/ 1107150 w 1198961"/>
              <a:gd name="T17" fmla="*/ 6193 h 1263053"/>
              <a:gd name="T18" fmla="*/ 1141060 w 1198961"/>
              <a:gd name="T19" fmla="*/ 24007 h 1263053"/>
              <a:gd name="T20" fmla="*/ 1169244 w 1198961"/>
              <a:gd name="T21" fmla="*/ 54282 h 1263053"/>
              <a:gd name="T22" fmla="*/ 1184357 w 1198961"/>
              <a:gd name="T23" fmla="*/ 89103 h 1263053"/>
              <a:gd name="T24" fmla="*/ 1187839 w 1198961"/>
              <a:gd name="T25" fmla="*/ 117292 h 1263053"/>
              <a:gd name="T26" fmla="*/ 1187839 w 1198961"/>
              <a:gd name="T27" fmla="*/ 1118332 h 1263053"/>
              <a:gd name="T28" fmla="*/ 1180246 w 1198961"/>
              <a:gd name="T29" fmla="*/ 1159685 h 1263053"/>
              <a:gd name="T30" fmla="*/ 1159317 w 1198961"/>
              <a:gd name="T31" fmla="*/ 1194584 h 1263053"/>
              <a:gd name="T32" fmla="*/ 1127825 w 1198961"/>
              <a:gd name="T33" fmla="*/ 1220286 h 1263053"/>
              <a:gd name="T34" fmla="*/ 1088547 w 1198961"/>
              <a:gd name="T35" fmla="*/ 1234053 h 1263053"/>
              <a:gd name="T36" fmla="*/ 1069054 w 1198961"/>
              <a:gd name="T37" fmla="*/ 1235625 h 1263053"/>
              <a:gd name="T38" fmla="*/ 118776 w 1198961"/>
              <a:gd name="T39" fmla="*/ 1235625 h 1263053"/>
              <a:gd name="T40" fmla="*/ 76896 w 1198961"/>
              <a:gd name="T41" fmla="*/ 1228128 h 1263053"/>
              <a:gd name="T42" fmla="*/ 41560 w 1198961"/>
              <a:gd name="T43" fmla="*/ 1207461 h 1263053"/>
              <a:gd name="T44" fmla="*/ 15539 w 1198961"/>
              <a:gd name="T45" fmla="*/ 1176365 h 1263053"/>
              <a:gd name="T46" fmla="*/ 1578 w 1198961"/>
              <a:gd name="T47" fmla="*/ 1137581 h 1263053"/>
              <a:gd name="T48" fmla="*/ 0 w 1198961"/>
              <a:gd name="T49" fmla="*/ 1118332 h 1263053"/>
              <a:gd name="T50" fmla="*/ 0 w 1198961"/>
              <a:gd name="T51" fmla="*/ 117292 h 12630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98961" h="1263053">
                <a:moveTo>
                  <a:pt x="0" y="119896"/>
                </a:moveTo>
                <a:lnTo>
                  <a:pt x="886" y="105245"/>
                </a:lnTo>
                <a:lnTo>
                  <a:pt x="3475" y="91120"/>
                </a:lnTo>
                <a:lnTo>
                  <a:pt x="20424" y="52937"/>
                </a:lnTo>
                <a:lnTo>
                  <a:pt x="48968" y="23220"/>
                </a:lnTo>
                <a:lnTo>
                  <a:pt x="86305" y="4769"/>
                </a:lnTo>
                <a:lnTo>
                  <a:pt x="119896" y="0"/>
                </a:lnTo>
                <a:lnTo>
                  <a:pt x="1079064" y="0"/>
                </a:lnTo>
                <a:lnTo>
                  <a:pt x="1117518" y="6333"/>
                </a:lnTo>
                <a:lnTo>
                  <a:pt x="1151744" y="24539"/>
                </a:lnTo>
                <a:lnTo>
                  <a:pt x="1180191" y="55486"/>
                </a:lnTo>
                <a:lnTo>
                  <a:pt x="1195447" y="91079"/>
                </a:lnTo>
                <a:lnTo>
                  <a:pt x="1198961" y="119896"/>
                </a:lnTo>
                <a:lnTo>
                  <a:pt x="1198961" y="1143157"/>
                </a:lnTo>
                <a:lnTo>
                  <a:pt x="1191296" y="1185428"/>
                </a:lnTo>
                <a:lnTo>
                  <a:pt x="1170171" y="1221101"/>
                </a:lnTo>
                <a:lnTo>
                  <a:pt x="1138385" y="1247374"/>
                </a:lnTo>
                <a:lnTo>
                  <a:pt x="1098739" y="1261447"/>
                </a:lnTo>
                <a:lnTo>
                  <a:pt x="1079064" y="1263053"/>
                </a:lnTo>
                <a:lnTo>
                  <a:pt x="119896" y="1263053"/>
                </a:lnTo>
                <a:lnTo>
                  <a:pt x="77624" y="1255389"/>
                </a:lnTo>
                <a:lnTo>
                  <a:pt x="41952" y="1234264"/>
                </a:lnTo>
                <a:lnTo>
                  <a:pt x="15679" y="1202478"/>
                </a:lnTo>
                <a:lnTo>
                  <a:pt x="1606" y="1162832"/>
                </a:lnTo>
                <a:lnTo>
                  <a:pt x="0" y="1143157"/>
                </a:lnTo>
                <a:lnTo>
                  <a:pt x="0" y="11989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object 16">
            <a:extLst>
              <a:ext uri="{FF2B5EF4-FFF2-40B4-BE49-F238E27FC236}">
                <a16:creationId xmlns:a16="http://schemas.microsoft.com/office/drawing/2014/main" id="{20A84F18-086C-47EC-A117-C2981BCB0985}"/>
              </a:ext>
            </a:extLst>
          </p:cNvPr>
          <p:cNvSpPr>
            <a:spLocks/>
          </p:cNvSpPr>
          <p:nvPr/>
        </p:nvSpPr>
        <p:spPr bwMode="auto">
          <a:xfrm>
            <a:off x="3625850" y="4391026"/>
            <a:ext cx="254000" cy="296863"/>
          </a:xfrm>
          <a:custGeom>
            <a:avLst/>
            <a:gdLst>
              <a:gd name="T0" fmla="*/ 124609 w 254179"/>
              <a:gd name="T1" fmla="*/ 56848 h 297341"/>
              <a:gd name="T2" fmla="*/ 124609 w 254179"/>
              <a:gd name="T3" fmla="*/ 0 h 297341"/>
              <a:gd name="T4" fmla="*/ 249215 w 254179"/>
              <a:gd name="T5" fmla="*/ 142121 h 297341"/>
              <a:gd name="T6" fmla="*/ 124609 w 254179"/>
              <a:gd name="T7" fmla="*/ 284244 h 297341"/>
              <a:gd name="T8" fmla="*/ 124609 w 254179"/>
              <a:gd name="T9" fmla="*/ 227395 h 297341"/>
              <a:gd name="T10" fmla="*/ 0 w 254179"/>
              <a:gd name="T11" fmla="*/ 227395 h 297341"/>
              <a:gd name="T12" fmla="*/ 0 w 254179"/>
              <a:gd name="T13" fmla="*/ 56848 h 297341"/>
              <a:gd name="T14" fmla="*/ 124609 w 254179"/>
              <a:gd name="T15" fmla="*/ 56848 h 297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4179" h="297341">
                <a:moveTo>
                  <a:pt x="127089" y="59468"/>
                </a:moveTo>
                <a:lnTo>
                  <a:pt x="127089" y="0"/>
                </a:lnTo>
                <a:lnTo>
                  <a:pt x="254179" y="148670"/>
                </a:lnTo>
                <a:lnTo>
                  <a:pt x="127089" y="297341"/>
                </a:lnTo>
                <a:lnTo>
                  <a:pt x="127089" y="237873"/>
                </a:lnTo>
                <a:lnTo>
                  <a:pt x="0" y="237873"/>
                </a:lnTo>
                <a:lnTo>
                  <a:pt x="0" y="59468"/>
                </a:lnTo>
                <a:lnTo>
                  <a:pt x="127089" y="5946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object 17">
            <a:extLst>
              <a:ext uri="{FF2B5EF4-FFF2-40B4-BE49-F238E27FC236}">
                <a16:creationId xmlns:a16="http://schemas.microsoft.com/office/drawing/2014/main" id="{B180BBAA-AA5F-4BE9-8BC6-0C9ED086725A}"/>
              </a:ext>
            </a:extLst>
          </p:cNvPr>
          <p:cNvSpPr>
            <a:spLocks/>
          </p:cNvSpPr>
          <p:nvPr/>
        </p:nvSpPr>
        <p:spPr bwMode="auto">
          <a:xfrm>
            <a:off x="3625850" y="4449764"/>
            <a:ext cx="177800" cy="179387"/>
          </a:xfrm>
          <a:custGeom>
            <a:avLst/>
            <a:gdLst>
              <a:gd name="T0" fmla="*/ 0 w 177925"/>
              <a:gd name="T1" fmla="*/ 0 h 178405"/>
              <a:gd name="T2" fmla="*/ 174457 w 177925"/>
              <a:gd name="T3" fmla="*/ 0 h 178405"/>
              <a:gd name="T4" fmla="*/ 174457 w 177925"/>
              <a:gd name="T5" fmla="*/ 208043 h 178405"/>
              <a:gd name="T6" fmla="*/ 0 w 177925"/>
              <a:gd name="T7" fmla="*/ 208043 h 178405"/>
              <a:gd name="T8" fmla="*/ 0 w 177925"/>
              <a:gd name="T9" fmla="*/ 0 h 178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925" h="178405">
                <a:moveTo>
                  <a:pt x="0" y="0"/>
                </a:moveTo>
                <a:lnTo>
                  <a:pt x="177925" y="0"/>
                </a:lnTo>
                <a:lnTo>
                  <a:pt x="177925" y="178405"/>
                </a:lnTo>
                <a:lnTo>
                  <a:pt x="0" y="1784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2" name="object 18">
            <a:extLst>
              <a:ext uri="{FF2B5EF4-FFF2-40B4-BE49-F238E27FC236}">
                <a16:creationId xmlns:a16="http://schemas.microsoft.com/office/drawing/2014/main" id="{EC877168-563E-4424-8AD3-B41571BD0CEB}"/>
              </a:ext>
            </a:extLst>
          </p:cNvPr>
          <p:cNvSpPr>
            <a:spLocks/>
          </p:cNvSpPr>
          <p:nvPr/>
        </p:nvSpPr>
        <p:spPr bwMode="auto">
          <a:xfrm>
            <a:off x="3984626" y="3908426"/>
            <a:ext cx="1198563" cy="1262063"/>
          </a:xfrm>
          <a:custGeom>
            <a:avLst/>
            <a:gdLst>
              <a:gd name="T0" fmla="*/ 0 w 1198961"/>
              <a:gd name="T1" fmla="*/ 117292 h 1263053"/>
              <a:gd name="T2" fmla="*/ 886 w 1198961"/>
              <a:gd name="T3" fmla="*/ 102961 h 1263053"/>
              <a:gd name="T4" fmla="*/ 3447 w 1198961"/>
              <a:gd name="T5" fmla="*/ 89143 h 1263053"/>
              <a:gd name="T6" fmla="*/ 20228 w 1198961"/>
              <a:gd name="T7" fmla="*/ 51789 h 1263053"/>
              <a:gd name="T8" fmla="*/ 48520 w 1198961"/>
              <a:gd name="T9" fmla="*/ 22716 h 1263053"/>
              <a:gd name="T10" fmla="*/ 85505 w 1198961"/>
              <a:gd name="T11" fmla="*/ 4657 h 1263053"/>
              <a:gd name="T12" fmla="*/ 118781 w 1198961"/>
              <a:gd name="T13" fmla="*/ 0 h 1263053"/>
              <a:gd name="T14" fmla="*/ 1069081 w 1198961"/>
              <a:gd name="T15" fmla="*/ 0 h 1263053"/>
              <a:gd name="T16" fmla="*/ 1107177 w 1198961"/>
              <a:gd name="T17" fmla="*/ 6193 h 1263053"/>
              <a:gd name="T18" fmla="*/ 1141087 w 1198961"/>
              <a:gd name="T19" fmla="*/ 24007 h 1263053"/>
              <a:gd name="T20" fmla="*/ 1169270 w 1198961"/>
              <a:gd name="T21" fmla="*/ 54282 h 1263053"/>
              <a:gd name="T22" fmla="*/ 1184385 w 1198961"/>
              <a:gd name="T23" fmla="*/ 89103 h 1263053"/>
              <a:gd name="T24" fmla="*/ 1187867 w 1198961"/>
              <a:gd name="T25" fmla="*/ 117292 h 1263053"/>
              <a:gd name="T26" fmla="*/ 1187867 w 1198961"/>
              <a:gd name="T27" fmla="*/ 1118332 h 1263053"/>
              <a:gd name="T28" fmla="*/ 1180274 w 1198961"/>
              <a:gd name="T29" fmla="*/ 1159685 h 1263053"/>
              <a:gd name="T30" fmla="*/ 1159344 w 1198961"/>
              <a:gd name="T31" fmla="*/ 1194584 h 1263053"/>
              <a:gd name="T32" fmla="*/ 1127849 w 1198961"/>
              <a:gd name="T33" fmla="*/ 1220286 h 1263053"/>
              <a:gd name="T34" fmla="*/ 1088572 w 1198961"/>
              <a:gd name="T35" fmla="*/ 1234053 h 1263053"/>
              <a:gd name="T36" fmla="*/ 1069081 w 1198961"/>
              <a:gd name="T37" fmla="*/ 1235625 h 1263053"/>
              <a:gd name="T38" fmla="*/ 118781 w 1198961"/>
              <a:gd name="T39" fmla="*/ 1235625 h 1263053"/>
              <a:gd name="T40" fmla="*/ 76897 w 1198961"/>
              <a:gd name="T41" fmla="*/ 1228128 h 1263053"/>
              <a:gd name="T42" fmla="*/ 41560 w 1198961"/>
              <a:gd name="T43" fmla="*/ 1207461 h 1263053"/>
              <a:gd name="T44" fmla="*/ 15539 w 1198961"/>
              <a:gd name="T45" fmla="*/ 1176365 h 1263053"/>
              <a:gd name="T46" fmla="*/ 1578 w 1198961"/>
              <a:gd name="T47" fmla="*/ 1137581 h 1263053"/>
              <a:gd name="T48" fmla="*/ 0 w 1198961"/>
              <a:gd name="T49" fmla="*/ 1118332 h 1263053"/>
              <a:gd name="T50" fmla="*/ 0 w 1198961"/>
              <a:gd name="T51" fmla="*/ 117292 h 12630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98961" h="1263053">
                <a:moveTo>
                  <a:pt x="0" y="119896"/>
                </a:moveTo>
                <a:lnTo>
                  <a:pt x="886" y="105245"/>
                </a:lnTo>
                <a:lnTo>
                  <a:pt x="3475" y="91120"/>
                </a:lnTo>
                <a:lnTo>
                  <a:pt x="20424" y="52937"/>
                </a:lnTo>
                <a:lnTo>
                  <a:pt x="48968" y="23220"/>
                </a:lnTo>
                <a:lnTo>
                  <a:pt x="86305" y="4769"/>
                </a:lnTo>
                <a:lnTo>
                  <a:pt x="119896" y="0"/>
                </a:lnTo>
                <a:lnTo>
                  <a:pt x="1079065" y="0"/>
                </a:lnTo>
                <a:lnTo>
                  <a:pt x="1117518" y="6333"/>
                </a:lnTo>
                <a:lnTo>
                  <a:pt x="1151744" y="24539"/>
                </a:lnTo>
                <a:lnTo>
                  <a:pt x="1180191" y="55486"/>
                </a:lnTo>
                <a:lnTo>
                  <a:pt x="1195447" y="91079"/>
                </a:lnTo>
                <a:lnTo>
                  <a:pt x="1198961" y="119896"/>
                </a:lnTo>
                <a:lnTo>
                  <a:pt x="1198961" y="1143157"/>
                </a:lnTo>
                <a:lnTo>
                  <a:pt x="1191296" y="1185428"/>
                </a:lnTo>
                <a:lnTo>
                  <a:pt x="1170171" y="1221101"/>
                </a:lnTo>
                <a:lnTo>
                  <a:pt x="1138385" y="1247374"/>
                </a:lnTo>
                <a:lnTo>
                  <a:pt x="1098739" y="1261447"/>
                </a:lnTo>
                <a:lnTo>
                  <a:pt x="1079065" y="1263053"/>
                </a:lnTo>
                <a:lnTo>
                  <a:pt x="119896" y="1263053"/>
                </a:lnTo>
                <a:lnTo>
                  <a:pt x="77625" y="1255389"/>
                </a:lnTo>
                <a:lnTo>
                  <a:pt x="41952" y="1234264"/>
                </a:lnTo>
                <a:lnTo>
                  <a:pt x="15679" y="1202478"/>
                </a:lnTo>
                <a:lnTo>
                  <a:pt x="1606" y="1162832"/>
                </a:lnTo>
                <a:lnTo>
                  <a:pt x="0" y="1143157"/>
                </a:lnTo>
                <a:lnTo>
                  <a:pt x="0" y="11989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3" name="object 20">
            <a:extLst>
              <a:ext uri="{FF2B5EF4-FFF2-40B4-BE49-F238E27FC236}">
                <a16:creationId xmlns:a16="http://schemas.microsoft.com/office/drawing/2014/main" id="{71C717D5-5A00-40A0-A88A-2055230E0B6E}"/>
              </a:ext>
            </a:extLst>
          </p:cNvPr>
          <p:cNvSpPr>
            <a:spLocks/>
          </p:cNvSpPr>
          <p:nvPr/>
        </p:nvSpPr>
        <p:spPr bwMode="auto">
          <a:xfrm>
            <a:off x="5303838" y="4391026"/>
            <a:ext cx="254000" cy="296863"/>
          </a:xfrm>
          <a:custGeom>
            <a:avLst/>
            <a:gdLst>
              <a:gd name="T0" fmla="*/ 124609 w 254179"/>
              <a:gd name="T1" fmla="*/ 56848 h 297341"/>
              <a:gd name="T2" fmla="*/ 124609 w 254179"/>
              <a:gd name="T3" fmla="*/ 0 h 297341"/>
              <a:gd name="T4" fmla="*/ 249215 w 254179"/>
              <a:gd name="T5" fmla="*/ 142121 h 297341"/>
              <a:gd name="T6" fmla="*/ 124609 w 254179"/>
              <a:gd name="T7" fmla="*/ 284244 h 297341"/>
              <a:gd name="T8" fmla="*/ 124609 w 254179"/>
              <a:gd name="T9" fmla="*/ 227395 h 297341"/>
              <a:gd name="T10" fmla="*/ 0 w 254179"/>
              <a:gd name="T11" fmla="*/ 227395 h 297341"/>
              <a:gd name="T12" fmla="*/ 0 w 254179"/>
              <a:gd name="T13" fmla="*/ 56848 h 297341"/>
              <a:gd name="T14" fmla="*/ 124609 w 254179"/>
              <a:gd name="T15" fmla="*/ 56848 h 297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4179" h="297341">
                <a:moveTo>
                  <a:pt x="127089" y="59468"/>
                </a:moveTo>
                <a:lnTo>
                  <a:pt x="127089" y="0"/>
                </a:lnTo>
                <a:lnTo>
                  <a:pt x="254179" y="148670"/>
                </a:lnTo>
                <a:lnTo>
                  <a:pt x="127089" y="297341"/>
                </a:lnTo>
                <a:lnTo>
                  <a:pt x="127089" y="237873"/>
                </a:lnTo>
                <a:lnTo>
                  <a:pt x="0" y="237873"/>
                </a:lnTo>
                <a:lnTo>
                  <a:pt x="0" y="59468"/>
                </a:lnTo>
                <a:lnTo>
                  <a:pt x="127089" y="5946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4" name="object 21">
            <a:extLst>
              <a:ext uri="{FF2B5EF4-FFF2-40B4-BE49-F238E27FC236}">
                <a16:creationId xmlns:a16="http://schemas.microsoft.com/office/drawing/2014/main" id="{A0A6317C-C9E4-46D1-8F12-3C50B2010E62}"/>
              </a:ext>
            </a:extLst>
          </p:cNvPr>
          <p:cNvSpPr>
            <a:spLocks/>
          </p:cNvSpPr>
          <p:nvPr/>
        </p:nvSpPr>
        <p:spPr bwMode="auto">
          <a:xfrm>
            <a:off x="5303838" y="4449764"/>
            <a:ext cx="177800" cy="179387"/>
          </a:xfrm>
          <a:custGeom>
            <a:avLst/>
            <a:gdLst>
              <a:gd name="T0" fmla="*/ 0 w 177925"/>
              <a:gd name="T1" fmla="*/ 0 h 178405"/>
              <a:gd name="T2" fmla="*/ 174457 w 177925"/>
              <a:gd name="T3" fmla="*/ 0 h 178405"/>
              <a:gd name="T4" fmla="*/ 174457 w 177925"/>
              <a:gd name="T5" fmla="*/ 208043 h 178405"/>
              <a:gd name="T6" fmla="*/ 0 w 177925"/>
              <a:gd name="T7" fmla="*/ 208043 h 178405"/>
              <a:gd name="T8" fmla="*/ 0 w 177925"/>
              <a:gd name="T9" fmla="*/ 0 h 178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925" h="178405">
                <a:moveTo>
                  <a:pt x="0" y="0"/>
                </a:moveTo>
                <a:lnTo>
                  <a:pt x="177925" y="0"/>
                </a:lnTo>
                <a:lnTo>
                  <a:pt x="177925" y="178405"/>
                </a:lnTo>
                <a:lnTo>
                  <a:pt x="0" y="1784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5" name="object 24">
            <a:extLst>
              <a:ext uri="{FF2B5EF4-FFF2-40B4-BE49-F238E27FC236}">
                <a16:creationId xmlns:a16="http://schemas.microsoft.com/office/drawing/2014/main" id="{997B5467-C7AB-45B5-9B0E-019DB30DE1DB}"/>
              </a:ext>
            </a:extLst>
          </p:cNvPr>
          <p:cNvSpPr>
            <a:spLocks/>
          </p:cNvSpPr>
          <p:nvPr/>
        </p:nvSpPr>
        <p:spPr bwMode="auto">
          <a:xfrm>
            <a:off x="6972301" y="4391026"/>
            <a:ext cx="233363" cy="296863"/>
          </a:xfrm>
          <a:custGeom>
            <a:avLst/>
            <a:gdLst>
              <a:gd name="T0" fmla="*/ 114967 w 233491"/>
              <a:gd name="T1" fmla="*/ 56848 h 297341"/>
              <a:gd name="T2" fmla="*/ 114967 w 233491"/>
              <a:gd name="T3" fmla="*/ 0 h 297341"/>
              <a:gd name="T4" fmla="*/ 229933 w 233491"/>
              <a:gd name="T5" fmla="*/ 142121 h 297341"/>
              <a:gd name="T6" fmla="*/ 114967 w 233491"/>
              <a:gd name="T7" fmla="*/ 284244 h 297341"/>
              <a:gd name="T8" fmla="*/ 114967 w 233491"/>
              <a:gd name="T9" fmla="*/ 227395 h 297341"/>
              <a:gd name="T10" fmla="*/ 0 w 233491"/>
              <a:gd name="T11" fmla="*/ 227395 h 297341"/>
              <a:gd name="T12" fmla="*/ 0 w 233491"/>
              <a:gd name="T13" fmla="*/ 56848 h 297341"/>
              <a:gd name="T14" fmla="*/ 114967 w 233491"/>
              <a:gd name="T15" fmla="*/ 56848 h 297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3491" h="297341">
                <a:moveTo>
                  <a:pt x="116746" y="59468"/>
                </a:moveTo>
                <a:lnTo>
                  <a:pt x="116746" y="0"/>
                </a:lnTo>
                <a:lnTo>
                  <a:pt x="233491" y="148670"/>
                </a:lnTo>
                <a:lnTo>
                  <a:pt x="116746" y="297341"/>
                </a:lnTo>
                <a:lnTo>
                  <a:pt x="116746" y="237873"/>
                </a:lnTo>
                <a:lnTo>
                  <a:pt x="0" y="237873"/>
                </a:lnTo>
                <a:lnTo>
                  <a:pt x="0" y="59468"/>
                </a:lnTo>
                <a:lnTo>
                  <a:pt x="116746" y="5946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6" name="object 25">
            <a:extLst>
              <a:ext uri="{FF2B5EF4-FFF2-40B4-BE49-F238E27FC236}">
                <a16:creationId xmlns:a16="http://schemas.microsoft.com/office/drawing/2014/main" id="{C7DCFB2A-5F91-4547-AD75-4B9180E33093}"/>
              </a:ext>
            </a:extLst>
          </p:cNvPr>
          <p:cNvSpPr>
            <a:spLocks/>
          </p:cNvSpPr>
          <p:nvPr/>
        </p:nvSpPr>
        <p:spPr bwMode="auto">
          <a:xfrm>
            <a:off x="6972301" y="4449764"/>
            <a:ext cx="163513" cy="179387"/>
          </a:xfrm>
          <a:custGeom>
            <a:avLst/>
            <a:gdLst>
              <a:gd name="T0" fmla="*/ 0 w 163444"/>
              <a:gd name="T1" fmla="*/ 0 h 178405"/>
              <a:gd name="T2" fmla="*/ 165386 w 163444"/>
              <a:gd name="T3" fmla="*/ 0 h 178405"/>
              <a:gd name="T4" fmla="*/ 165386 w 163444"/>
              <a:gd name="T5" fmla="*/ 208043 h 178405"/>
              <a:gd name="T6" fmla="*/ 0 w 163444"/>
              <a:gd name="T7" fmla="*/ 208043 h 178405"/>
              <a:gd name="T8" fmla="*/ 0 w 163444"/>
              <a:gd name="T9" fmla="*/ 0 h 178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44" h="178405">
                <a:moveTo>
                  <a:pt x="0" y="0"/>
                </a:moveTo>
                <a:lnTo>
                  <a:pt x="163444" y="0"/>
                </a:lnTo>
                <a:lnTo>
                  <a:pt x="163444" y="178405"/>
                </a:lnTo>
                <a:lnTo>
                  <a:pt x="0" y="1784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7" name="object 26">
            <a:extLst>
              <a:ext uri="{FF2B5EF4-FFF2-40B4-BE49-F238E27FC236}">
                <a16:creationId xmlns:a16="http://schemas.microsoft.com/office/drawing/2014/main" id="{9974FAD9-9C28-46AC-94BE-594E8F16CDC5}"/>
              </a:ext>
            </a:extLst>
          </p:cNvPr>
          <p:cNvSpPr>
            <a:spLocks/>
          </p:cNvSpPr>
          <p:nvPr/>
        </p:nvSpPr>
        <p:spPr bwMode="auto">
          <a:xfrm>
            <a:off x="7302500" y="3908426"/>
            <a:ext cx="1200150" cy="1262063"/>
          </a:xfrm>
          <a:custGeom>
            <a:avLst/>
            <a:gdLst>
              <a:gd name="T0" fmla="*/ 0 w 1198961"/>
              <a:gd name="T1" fmla="*/ 117292 h 1263053"/>
              <a:gd name="T2" fmla="*/ 914 w 1198961"/>
              <a:gd name="T3" fmla="*/ 102961 h 1263053"/>
              <a:gd name="T4" fmla="*/ 3568 w 1198961"/>
              <a:gd name="T5" fmla="*/ 89143 h 1263053"/>
              <a:gd name="T6" fmla="*/ 20999 w 1198961"/>
              <a:gd name="T7" fmla="*/ 51789 h 1263053"/>
              <a:gd name="T8" fmla="*/ 50348 w 1198961"/>
              <a:gd name="T9" fmla="*/ 22715 h 1263053"/>
              <a:gd name="T10" fmla="*/ 88735 w 1198961"/>
              <a:gd name="T11" fmla="*/ 4657 h 1263053"/>
              <a:gd name="T12" fmla="*/ 123270 w 1198961"/>
              <a:gd name="T13" fmla="*/ 0 h 1263053"/>
              <a:gd name="T14" fmla="*/ 1109431 w 1198961"/>
              <a:gd name="T15" fmla="*/ 0 h 1263053"/>
              <a:gd name="T16" fmla="*/ 1148967 w 1198961"/>
              <a:gd name="T17" fmla="*/ 6193 h 1263053"/>
              <a:gd name="T18" fmla="*/ 1184157 w 1198961"/>
              <a:gd name="T19" fmla="*/ 24007 h 1263053"/>
              <a:gd name="T20" fmla="*/ 1213405 w 1198961"/>
              <a:gd name="T21" fmla="*/ 54282 h 1263053"/>
              <a:gd name="T22" fmla="*/ 1229089 w 1198961"/>
              <a:gd name="T23" fmla="*/ 89103 h 1263053"/>
              <a:gd name="T24" fmla="*/ 1232702 w 1198961"/>
              <a:gd name="T25" fmla="*/ 117292 h 1263053"/>
              <a:gd name="T26" fmla="*/ 1232702 w 1198961"/>
              <a:gd name="T27" fmla="*/ 1118332 h 1263053"/>
              <a:gd name="T28" fmla="*/ 1224821 w 1198961"/>
              <a:gd name="T29" fmla="*/ 1159685 h 1263053"/>
              <a:gd name="T30" fmla="*/ 1203103 w 1198961"/>
              <a:gd name="T31" fmla="*/ 1194584 h 1263053"/>
              <a:gd name="T32" fmla="*/ 1170422 w 1198961"/>
              <a:gd name="T33" fmla="*/ 1220286 h 1263053"/>
              <a:gd name="T34" fmla="*/ 1129661 w 1198961"/>
              <a:gd name="T35" fmla="*/ 1234053 h 1263053"/>
              <a:gd name="T36" fmla="*/ 1109431 w 1198961"/>
              <a:gd name="T37" fmla="*/ 1235625 h 1263053"/>
              <a:gd name="T38" fmla="*/ 123270 w 1198961"/>
              <a:gd name="T39" fmla="*/ 1235625 h 1263053"/>
              <a:gd name="T40" fmla="*/ 79809 w 1198961"/>
              <a:gd name="T41" fmla="*/ 1228128 h 1263053"/>
              <a:gd name="T42" fmla="*/ 43134 w 1198961"/>
              <a:gd name="T43" fmla="*/ 1207461 h 1263053"/>
              <a:gd name="T44" fmla="*/ 16127 w 1198961"/>
              <a:gd name="T45" fmla="*/ 1176365 h 1263053"/>
              <a:gd name="T46" fmla="*/ 1662 w 1198961"/>
              <a:gd name="T47" fmla="*/ 1137581 h 1263053"/>
              <a:gd name="T48" fmla="*/ 0 w 1198961"/>
              <a:gd name="T49" fmla="*/ 1118332 h 1263053"/>
              <a:gd name="T50" fmla="*/ 0 w 1198961"/>
              <a:gd name="T51" fmla="*/ 117292 h 12630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98961" h="1263053">
                <a:moveTo>
                  <a:pt x="0" y="119896"/>
                </a:moveTo>
                <a:lnTo>
                  <a:pt x="886" y="105245"/>
                </a:lnTo>
                <a:lnTo>
                  <a:pt x="3475" y="91120"/>
                </a:lnTo>
                <a:lnTo>
                  <a:pt x="20424" y="52937"/>
                </a:lnTo>
                <a:lnTo>
                  <a:pt x="48968" y="23219"/>
                </a:lnTo>
                <a:lnTo>
                  <a:pt x="86305" y="4769"/>
                </a:lnTo>
                <a:lnTo>
                  <a:pt x="119896" y="0"/>
                </a:lnTo>
                <a:lnTo>
                  <a:pt x="1079064" y="0"/>
                </a:lnTo>
                <a:lnTo>
                  <a:pt x="1117518" y="6333"/>
                </a:lnTo>
                <a:lnTo>
                  <a:pt x="1151744" y="24539"/>
                </a:lnTo>
                <a:lnTo>
                  <a:pt x="1180191" y="55486"/>
                </a:lnTo>
                <a:lnTo>
                  <a:pt x="1195446" y="91079"/>
                </a:lnTo>
                <a:lnTo>
                  <a:pt x="1198961" y="119896"/>
                </a:lnTo>
                <a:lnTo>
                  <a:pt x="1198961" y="1143157"/>
                </a:lnTo>
                <a:lnTo>
                  <a:pt x="1191296" y="1185428"/>
                </a:lnTo>
                <a:lnTo>
                  <a:pt x="1170171" y="1221101"/>
                </a:lnTo>
                <a:lnTo>
                  <a:pt x="1138385" y="1247374"/>
                </a:lnTo>
                <a:lnTo>
                  <a:pt x="1098739" y="1261447"/>
                </a:lnTo>
                <a:lnTo>
                  <a:pt x="1079064" y="1263053"/>
                </a:lnTo>
                <a:lnTo>
                  <a:pt x="119896" y="1263053"/>
                </a:lnTo>
                <a:lnTo>
                  <a:pt x="77624" y="1255389"/>
                </a:lnTo>
                <a:lnTo>
                  <a:pt x="41952" y="1234264"/>
                </a:lnTo>
                <a:lnTo>
                  <a:pt x="15679" y="1202478"/>
                </a:lnTo>
                <a:lnTo>
                  <a:pt x="1606" y="1162832"/>
                </a:lnTo>
                <a:lnTo>
                  <a:pt x="0" y="1143157"/>
                </a:lnTo>
                <a:lnTo>
                  <a:pt x="0" y="11989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8" name="object 28">
            <a:extLst>
              <a:ext uri="{FF2B5EF4-FFF2-40B4-BE49-F238E27FC236}">
                <a16:creationId xmlns:a16="http://schemas.microsoft.com/office/drawing/2014/main" id="{03FC7ACB-EEF7-4996-94FA-E8A71EBBE9AD}"/>
              </a:ext>
            </a:extLst>
          </p:cNvPr>
          <p:cNvSpPr>
            <a:spLocks/>
          </p:cNvSpPr>
          <p:nvPr/>
        </p:nvSpPr>
        <p:spPr bwMode="auto">
          <a:xfrm>
            <a:off x="8631239" y="4391026"/>
            <a:ext cx="274637" cy="296863"/>
          </a:xfrm>
          <a:custGeom>
            <a:avLst/>
            <a:gdLst>
              <a:gd name="T0" fmla="*/ 134264 w 274866"/>
              <a:gd name="T1" fmla="*/ 56848 h 297341"/>
              <a:gd name="T2" fmla="*/ 134264 w 274866"/>
              <a:gd name="T3" fmla="*/ 0 h 297341"/>
              <a:gd name="T4" fmla="*/ 268526 w 274866"/>
              <a:gd name="T5" fmla="*/ 142121 h 297341"/>
              <a:gd name="T6" fmla="*/ 134264 w 274866"/>
              <a:gd name="T7" fmla="*/ 284244 h 297341"/>
              <a:gd name="T8" fmla="*/ 134264 w 274866"/>
              <a:gd name="T9" fmla="*/ 227395 h 297341"/>
              <a:gd name="T10" fmla="*/ 0 w 274866"/>
              <a:gd name="T11" fmla="*/ 227395 h 297341"/>
              <a:gd name="T12" fmla="*/ 0 w 274866"/>
              <a:gd name="T13" fmla="*/ 56848 h 297341"/>
              <a:gd name="T14" fmla="*/ 134264 w 274866"/>
              <a:gd name="T15" fmla="*/ 56848 h 297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4866" h="297341">
                <a:moveTo>
                  <a:pt x="137433" y="59468"/>
                </a:moveTo>
                <a:lnTo>
                  <a:pt x="137433" y="0"/>
                </a:lnTo>
                <a:lnTo>
                  <a:pt x="274866" y="148670"/>
                </a:lnTo>
                <a:lnTo>
                  <a:pt x="137433" y="297341"/>
                </a:lnTo>
                <a:lnTo>
                  <a:pt x="137433" y="237873"/>
                </a:lnTo>
                <a:lnTo>
                  <a:pt x="0" y="237873"/>
                </a:lnTo>
                <a:lnTo>
                  <a:pt x="0" y="59468"/>
                </a:lnTo>
                <a:lnTo>
                  <a:pt x="137433" y="5946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9" name="object 29">
            <a:extLst>
              <a:ext uri="{FF2B5EF4-FFF2-40B4-BE49-F238E27FC236}">
                <a16:creationId xmlns:a16="http://schemas.microsoft.com/office/drawing/2014/main" id="{DFC0506F-74EE-4E85-9C30-FE4811D52B00}"/>
              </a:ext>
            </a:extLst>
          </p:cNvPr>
          <p:cNvSpPr>
            <a:spLocks/>
          </p:cNvSpPr>
          <p:nvPr/>
        </p:nvSpPr>
        <p:spPr bwMode="auto">
          <a:xfrm>
            <a:off x="8631239" y="4449764"/>
            <a:ext cx="192087" cy="179387"/>
          </a:xfrm>
          <a:custGeom>
            <a:avLst/>
            <a:gdLst>
              <a:gd name="T0" fmla="*/ 0 w 192407"/>
              <a:gd name="T1" fmla="*/ 0 h 178405"/>
              <a:gd name="T2" fmla="*/ 183646 w 192407"/>
              <a:gd name="T3" fmla="*/ 0 h 178405"/>
              <a:gd name="T4" fmla="*/ 183646 w 192407"/>
              <a:gd name="T5" fmla="*/ 208043 h 178405"/>
              <a:gd name="T6" fmla="*/ 0 w 192407"/>
              <a:gd name="T7" fmla="*/ 208043 h 178405"/>
              <a:gd name="T8" fmla="*/ 0 w 192407"/>
              <a:gd name="T9" fmla="*/ 0 h 178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407" h="178405">
                <a:moveTo>
                  <a:pt x="0" y="0"/>
                </a:moveTo>
                <a:lnTo>
                  <a:pt x="192407" y="0"/>
                </a:lnTo>
                <a:lnTo>
                  <a:pt x="192407" y="178405"/>
                </a:lnTo>
                <a:lnTo>
                  <a:pt x="0" y="1784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0" name="object 30">
            <a:extLst>
              <a:ext uri="{FF2B5EF4-FFF2-40B4-BE49-F238E27FC236}">
                <a16:creationId xmlns:a16="http://schemas.microsoft.com/office/drawing/2014/main" id="{FF94AD27-F02B-4FE1-B6E2-4E15C119ED56}"/>
              </a:ext>
            </a:extLst>
          </p:cNvPr>
          <p:cNvSpPr>
            <a:spLocks/>
          </p:cNvSpPr>
          <p:nvPr/>
        </p:nvSpPr>
        <p:spPr bwMode="auto">
          <a:xfrm>
            <a:off x="9020175" y="3908426"/>
            <a:ext cx="1200150" cy="1262063"/>
          </a:xfrm>
          <a:custGeom>
            <a:avLst/>
            <a:gdLst>
              <a:gd name="T0" fmla="*/ 0 w 1198960"/>
              <a:gd name="T1" fmla="*/ 117292 h 1263053"/>
              <a:gd name="T2" fmla="*/ 914 w 1198960"/>
              <a:gd name="T3" fmla="*/ 102961 h 1263053"/>
              <a:gd name="T4" fmla="*/ 3569 w 1198960"/>
              <a:gd name="T5" fmla="*/ 89143 h 1263053"/>
              <a:gd name="T6" fmla="*/ 21000 w 1198960"/>
              <a:gd name="T7" fmla="*/ 51789 h 1263053"/>
              <a:gd name="T8" fmla="*/ 50349 w 1198960"/>
              <a:gd name="T9" fmla="*/ 22715 h 1263053"/>
              <a:gd name="T10" fmla="*/ 88737 w 1198960"/>
              <a:gd name="T11" fmla="*/ 4657 h 1263053"/>
              <a:gd name="T12" fmla="*/ 123273 w 1198960"/>
              <a:gd name="T13" fmla="*/ 0 h 1263053"/>
              <a:gd name="T14" fmla="*/ 1109457 w 1198960"/>
              <a:gd name="T15" fmla="*/ 0 h 1263053"/>
              <a:gd name="T16" fmla="*/ 1148994 w 1198960"/>
              <a:gd name="T17" fmla="*/ 6193 h 1263053"/>
              <a:gd name="T18" fmla="*/ 1184185 w 1198960"/>
              <a:gd name="T19" fmla="*/ 24007 h 1263053"/>
              <a:gd name="T20" fmla="*/ 1213433 w 1198960"/>
              <a:gd name="T21" fmla="*/ 54282 h 1263053"/>
              <a:gd name="T22" fmla="*/ 1229118 w 1198960"/>
              <a:gd name="T23" fmla="*/ 89103 h 1263053"/>
              <a:gd name="T24" fmla="*/ 1232729 w 1198960"/>
              <a:gd name="T25" fmla="*/ 117292 h 1263053"/>
              <a:gd name="T26" fmla="*/ 1232729 w 1198960"/>
              <a:gd name="T27" fmla="*/ 1118332 h 1263053"/>
              <a:gd name="T28" fmla="*/ 1224850 w 1198960"/>
              <a:gd name="T29" fmla="*/ 1159685 h 1263053"/>
              <a:gd name="T30" fmla="*/ 1203131 w 1198960"/>
              <a:gd name="T31" fmla="*/ 1194584 h 1263053"/>
              <a:gd name="T32" fmla="*/ 1170449 w 1198960"/>
              <a:gd name="T33" fmla="*/ 1220286 h 1263053"/>
              <a:gd name="T34" fmla="*/ 1129687 w 1198960"/>
              <a:gd name="T35" fmla="*/ 1234053 h 1263053"/>
              <a:gd name="T36" fmla="*/ 1109457 w 1198960"/>
              <a:gd name="T37" fmla="*/ 1235625 h 1263053"/>
              <a:gd name="T38" fmla="*/ 123273 w 1198960"/>
              <a:gd name="T39" fmla="*/ 1235625 h 1263053"/>
              <a:gd name="T40" fmla="*/ 79811 w 1198960"/>
              <a:gd name="T41" fmla="*/ 1228128 h 1263053"/>
              <a:gd name="T42" fmla="*/ 43135 w 1198960"/>
              <a:gd name="T43" fmla="*/ 1207461 h 1263053"/>
              <a:gd name="T44" fmla="*/ 16127 w 1198960"/>
              <a:gd name="T45" fmla="*/ 1176365 h 1263053"/>
              <a:gd name="T46" fmla="*/ 1662 w 1198960"/>
              <a:gd name="T47" fmla="*/ 1137581 h 1263053"/>
              <a:gd name="T48" fmla="*/ 0 w 1198960"/>
              <a:gd name="T49" fmla="*/ 1118332 h 1263053"/>
              <a:gd name="T50" fmla="*/ 0 w 1198960"/>
              <a:gd name="T51" fmla="*/ 117292 h 12630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98960" h="1263053">
                <a:moveTo>
                  <a:pt x="0" y="119896"/>
                </a:moveTo>
                <a:lnTo>
                  <a:pt x="886" y="105245"/>
                </a:lnTo>
                <a:lnTo>
                  <a:pt x="3475" y="91120"/>
                </a:lnTo>
                <a:lnTo>
                  <a:pt x="20424" y="52937"/>
                </a:lnTo>
                <a:lnTo>
                  <a:pt x="48968" y="23219"/>
                </a:lnTo>
                <a:lnTo>
                  <a:pt x="86305" y="4769"/>
                </a:lnTo>
                <a:lnTo>
                  <a:pt x="119896" y="0"/>
                </a:lnTo>
                <a:lnTo>
                  <a:pt x="1079064" y="0"/>
                </a:lnTo>
                <a:lnTo>
                  <a:pt x="1117518" y="6333"/>
                </a:lnTo>
                <a:lnTo>
                  <a:pt x="1151744" y="24539"/>
                </a:lnTo>
                <a:lnTo>
                  <a:pt x="1180191" y="55486"/>
                </a:lnTo>
                <a:lnTo>
                  <a:pt x="1195446" y="91079"/>
                </a:lnTo>
                <a:lnTo>
                  <a:pt x="1198960" y="119896"/>
                </a:lnTo>
                <a:lnTo>
                  <a:pt x="1198960" y="1143157"/>
                </a:lnTo>
                <a:lnTo>
                  <a:pt x="1191296" y="1185428"/>
                </a:lnTo>
                <a:lnTo>
                  <a:pt x="1170170" y="1221101"/>
                </a:lnTo>
                <a:lnTo>
                  <a:pt x="1138385" y="1247374"/>
                </a:lnTo>
                <a:lnTo>
                  <a:pt x="1098739" y="1261447"/>
                </a:lnTo>
                <a:lnTo>
                  <a:pt x="1079064" y="1263053"/>
                </a:lnTo>
                <a:lnTo>
                  <a:pt x="119896" y="1263053"/>
                </a:lnTo>
                <a:lnTo>
                  <a:pt x="77624" y="1255389"/>
                </a:lnTo>
                <a:lnTo>
                  <a:pt x="41952" y="1234264"/>
                </a:lnTo>
                <a:lnTo>
                  <a:pt x="15679" y="1202478"/>
                </a:lnTo>
                <a:lnTo>
                  <a:pt x="1606" y="1162832"/>
                </a:lnTo>
                <a:lnTo>
                  <a:pt x="0" y="1143157"/>
                </a:lnTo>
                <a:lnTo>
                  <a:pt x="0" y="11989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1" name="object 31">
            <a:extLst>
              <a:ext uri="{FF2B5EF4-FFF2-40B4-BE49-F238E27FC236}">
                <a16:creationId xmlns:a16="http://schemas.microsoft.com/office/drawing/2014/main" id="{A27D75A6-54DE-4192-8521-ADA0C71D0853}"/>
              </a:ext>
            </a:extLst>
          </p:cNvPr>
          <p:cNvSpPr>
            <a:spLocks/>
          </p:cNvSpPr>
          <p:nvPr/>
        </p:nvSpPr>
        <p:spPr bwMode="auto">
          <a:xfrm>
            <a:off x="9055101" y="3943351"/>
            <a:ext cx="1128713" cy="1192213"/>
          </a:xfrm>
          <a:custGeom>
            <a:avLst/>
            <a:gdLst>
              <a:gd name="T0" fmla="*/ 0 w 1128729"/>
              <a:gd name="T1" fmla="*/ 0 h 1192821"/>
              <a:gd name="T2" fmla="*/ 1128281 w 1128729"/>
              <a:gd name="T3" fmla="*/ 0 h 1192821"/>
              <a:gd name="T4" fmla="*/ 1128281 w 1128729"/>
              <a:gd name="T5" fmla="*/ 1175913 h 1192821"/>
              <a:gd name="T6" fmla="*/ 0 w 1128729"/>
              <a:gd name="T7" fmla="*/ 1175913 h 1192821"/>
              <a:gd name="T8" fmla="*/ 0 w 1128729"/>
              <a:gd name="T9" fmla="*/ 0 h 11928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28729" h="1192821">
                <a:moveTo>
                  <a:pt x="0" y="0"/>
                </a:moveTo>
                <a:lnTo>
                  <a:pt x="1128729" y="0"/>
                </a:lnTo>
                <a:lnTo>
                  <a:pt x="1128729" y="1192821"/>
                </a:lnTo>
                <a:lnTo>
                  <a:pt x="0" y="11928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2" name="4 - Τίτλος">
            <a:extLst>
              <a:ext uri="{FF2B5EF4-FFF2-40B4-BE49-F238E27FC236}">
                <a16:creationId xmlns:a16="http://schemas.microsoft.com/office/drawing/2014/main" id="{70ED2067-C638-41B6-9304-7959F789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274639"/>
            <a:ext cx="56038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400">
                <a:latin typeface="Arial" panose="020B0604020202020204" pitchFamily="34" charset="0"/>
              </a:rPr>
              <a:t>Δημοκρίτειο Πανεπιστήμιο Θράκης</a:t>
            </a:r>
            <a:br>
              <a:rPr lang="el-GR" altLang="en-US" sz="2400">
                <a:latin typeface="Arial" panose="020B0604020202020204" pitchFamily="34" charset="0"/>
              </a:rPr>
            </a:br>
            <a:r>
              <a:rPr lang="el-GR" altLang="en-US" sz="2400">
                <a:latin typeface="Arial" panose="020B0604020202020204" pitchFamily="34" charset="0"/>
              </a:rPr>
              <a:t>Τμήμα Λογιστικής &amp; Χρηματοοικονομικής</a:t>
            </a:r>
          </a:p>
        </p:txBody>
      </p:sp>
      <p:pic>
        <p:nvPicPr>
          <p:cNvPr id="6163" name="Picture 7">
            <a:extLst>
              <a:ext uri="{FF2B5EF4-FFF2-40B4-BE49-F238E27FC236}">
                <a16:creationId xmlns:a16="http://schemas.microsoft.com/office/drawing/2014/main" id="{FEFBA2DC-D1BB-4C9A-A73A-C55B5165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4" y="347664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Box 36">
            <a:extLst>
              <a:ext uri="{FF2B5EF4-FFF2-40B4-BE49-F238E27FC236}">
                <a16:creationId xmlns:a16="http://schemas.microsoft.com/office/drawing/2014/main" id="{EDF76AAB-A745-4694-BC82-B1DE4E6D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542362"/>
            <a:ext cx="79533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ShortSamul-Medium" pitchFamily="18" charset="-127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latin typeface="Arial" panose="020B0604020202020204" pitchFamily="34" charset="0"/>
              </a:rPr>
              <a:t>Μάθημα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28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latin typeface="Arial" panose="020B0604020202020204" pitchFamily="34" charset="0"/>
              </a:rPr>
              <a:t>Διεθνή Χρηματοοικονομικά Πρότυπα Αναφοράς ΙΙ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2800" b="1" dirty="0">
                <a:latin typeface="Arial" panose="020B0604020202020204" pitchFamily="34" charset="0"/>
              </a:rPr>
              <a:t>Εισήγηση 12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 b="1" dirty="0">
              <a:solidFill>
                <a:schemeClr val="fol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b="1" dirty="0" err="1">
                <a:solidFill>
                  <a:schemeClr val="folHlink"/>
                </a:solidFill>
                <a:latin typeface="Arial" panose="020B0604020202020204" pitchFamily="34" charset="0"/>
              </a:rPr>
              <a:t>Μανδήλας</a:t>
            </a:r>
            <a:r>
              <a:rPr lang="el-GR" altLang="en-US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A. </a:t>
            </a:r>
            <a:r>
              <a:rPr lang="el-GR" altLang="en-US" sz="1800" b="1" dirty="0">
                <a:solidFill>
                  <a:schemeClr val="folHlink"/>
                </a:solidFill>
                <a:latin typeface="Arial" panose="020B0604020202020204" pitchFamily="34" charset="0"/>
              </a:rPr>
              <a:t>Αθανάσιος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amandilas@af.duth.gr</a:t>
            </a:r>
            <a:r>
              <a:rPr lang="en-GB" altLang="en-US" sz="1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123BF-BF0A-4FB7-A86A-5B184B33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anose="020B0604030504040204" pitchFamily="34" charset="0"/>
                <a:ea typeface="HYShortSamul-Medium" pitchFamily="18" charset="-127"/>
                <a:cs typeface="+mn-cs"/>
              </a:defRPr>
            </a:lvl9pPr>
          </a:lstStyle>
          <a:p>
            <a:pPr>
              <a:defRPr/>
            </a:pPr>
            <a:fld id="{15C58768-C942-491A-A939-A19A4D7E63E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6166" name="Picture 22">
            <a:extLst>
              <a:ext uri="{FF2B5EF4-FFF2-40B4-BE49-F238E27FC236}">
                <a16:creationId xmlns:a16="http://schemas.microsoft.com/office/drawing/2014/main" id="{ACF1F6BB-602B-4052-87D9-F7433E4F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261938"/>
            <a:ext cx="1555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10036" y="396507"/>
            <a:ext cx="17962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201" dirty="0">
                <a:solidFill>
                  <a:srgbClr val="5E6060"/>
                </a:solidFill>
                <a:latin typeface="Courier New"/>
                <a:cs typeface="Courier New"/>
              </a:rPr>
              <a:t>12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5429" y="4892160"/>
            <a:ext cx="3911092" cy="515619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11" dirty="0">
                <a:solidFill>
                  <a:srgbClr val="5E6060"/>
                </a:solidFill>
                <a:latin typeface="Arial"/>
                <a:cs typeface="Arial"/>
              </a:rPr>
              <a:t>Χρησιμοποιήστε ονομασίες  με νόημα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FAF96-C391-49E8-A49F-4AB1F2DD0BCB}"/>
              </a:ext>
            </a:extLst>
          </p:cNvPr>
          <p:cNvSpPr txBox="1"/>
          <p:nvPr/>
        </p:nvSpPr>
        <p:spPr>
          <a:xfrm>
            <a:off x="1143000" y="1246365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Άθροιση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επιμερισμός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ουσι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αστικές ετικέτες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8A4C9-374B-40EF-8DDC-2FBF4108DCEC}"/>
              </a:ext>
            </a:extLst>
          </p:cNvPr>
          <p:cNvSpPr txBox="1"/>
          <p:nvPr/>
        </p:nvSpPr>
        <p:spPr>
          <a:xfrm>
            <a:off x="3047172" y="24927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Συγκεντρωτικά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στοιχεί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με βάση κοινά χαρακτηριστικά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6CAAC3-1C40-4634-9125-AFE33D9CB04F}"/>
              </a:ext>
            </a:extLst>
          </p:cNvPr>
          <p:cNvSpPr txBox="1"/>
          <p:nvPr/>
        </p:nvSpPr>
        <p:spPr>
          <a:xfrm>
            <a:off x="3124200" y="3461818"/>
            <a:ext cx="8265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Έν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μόνο ανόμοιο χαρακτηριστικό μπορεί να είναι αρκετό για να έχει ως αποτέλεσμα πληροφορίες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σχετικά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με τα αναλυτικά στοιχεία να θεωρούνται ουσιώδη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CD9D65-D271-47AC-8A83-9D6B545B5A9A}"/>
              </a:ext>
            </a:extLst>
          </p:cNvPr>
          <p:cNvSpPr txBox="1"/>
          <p:nvPr/>
        </p:nvSpPr>
        <p:spPr>
          <a:xfrm>
            <a:off x="3124200" y="5209559"/>
            <a:ext cx="8153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χρησιμο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ποιήστε την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ονομασία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άλλ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» μόνο όταν δεν μπορείτε να βρείτε μια πιο κατατοπιστική με την μεγαλύτερη δυνατή ακρίβεια (π.χ. 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άλλ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λειτουργικά έξοδα»)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0036" y="408646"/>
            <a:ext cx="171551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solidFill>
                  <a:srgbClr val="5E6060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7612" y="2037786"/>
            <a:ext cx="2246055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lang="el-GR" sz="1400" b="1" spc="-4" dirty="0">
                <a:solidFill>
                  <a:srgbClr val="FDFDFD"/>
                </a:solidFill>
                <a:latin typeface="Arial"/>
                <a:cs typeface="Arial"/>
              </a:rPr>
              <a:t>Κατάσταση Α.Χ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16756" y="2410789"/>
            <a:ext cx="736026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28" dirty="0">
                <a:solidFill>
                  <a:srgbClr val="2F2F2F"/>
                </a:solidFill>
                <a:latin typeface="Arial"/>
                <a:cs typeface="Arial"/>
              </a:rPr>
              <a:t>Έσοδα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0660" y="2761308"/>
            <a:ext cx="2004186" cy="187453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 algn="just">
              <a:lnSpc>
                <a:spcPts val="1430"/>
              </a:lnSpc>
            </a:pPr>
            <a:r>
              <a:rPr lang="el-GR" sz="1300" spc="33" dirty="0">
                <a:solidFill>
                  <a:srgbClr val="2F2F2F"/>
                </a:solidFill>
                <a:latin typeface="Arial"/>
                <a:cs typeface="Arial"/>
              </a:rPr>
              <a:t>Κόστος </a:t>
            </a:r>
            <a:r>
              <a:rPr lang="el-GR" sz="1300" spc="33" dirty="0" err="1">
                <a:solidFill>
                  <a:srgbClr val="2F2F2F"/>
                </a:solidFill>
                <a:latin typeface="Arial"/>
                <a:cs typeface="Arial"/>
              </a:rPr>
              <a:t>Πωληθέντων</a:t>
            </a:r>
            <a:r>
              <a:rPr lang="el-GR" sz="1300" spc="33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556" y="2814633"/>
            <a:ext cx="2847340" cy="243586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21843" marR="24539" algn="just">
              <a:lnSpc>
                <a:spcPts val="1839"/>
              </a:lnSpc>
            </a:pPr>
            <a:r>
              <a:rPr lang="el-GR" sz="1700" spc="41" dirty="0">
                <a:solidFill>
                  <a:srgbClr val="5E6060"/>
                </a:solidFill>
                <a:latin typeface="Arial"/>
                <a:cs typeface="Arial"/>
              </a:rPr>
              <a:t>Οι εταιρείες επιτρέπεται να παρουσιάζουν ορισμένα κονδύλια στην κατηγορία λειτουργικά ανάλογα με τη φύση (για παράδειγμα Ζημία </a:t>
            </a:r>
            <a:r>
              <a:rPr lang="el-GR" sz="1700" spc="41" dirty="0" err="1">
                <a:solidFill>
                  <a:srgbClr val="5E6060"/>
                </a:solidFill>
                <a:latin typeface="Arial"/>
                <a:cs typeface="Arial"/>
              </a:rPr>
              <a:t>απομείωσης</a:t>
            </a:r>
            <a:r>
              <a:rPr lang="el-GR" sz="1700" spc="41" dirty="0">
                <a:solidFill>
                  <a:srgbClr val="5E6060"/>
                </a:solidFill>
                <a:latin typeface="Arial"/>
                <a:cs typeface="Arial"/>
              </a:rPr>
              <a:t> υπεραξίας)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0660" y="3108781"/>
            <a:ext cx="1372996" cy="187452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35" dirty="0">
                <a:solidFill>
                  <a:srgbClr val="2F2F2F"/>
                </a:solidFill>
                <a:latin typeface="Arial"/>
                <a:cs typeface="Arial"/>
              </a:rPr>
              <a:t>Μικτά Κέρδη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0660" y="3459301"/>
            <a:ext cx="2618740" cy="2032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39" dirty="0">
                <a:solidFill>
                  <a:srgbClr val="2F2F2F"/>
                </a:solidFill>
                <a:latin typeface="Arial"/>
                <a:cs typeface="Arial"/>
              </a:rPr>
              <a:t>Άλλα λειτουργικά έσοδα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0660" y="3806773"/>
            <a:ext cx="1372997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37" dirty="0">
                <a:solidFill>
                  <a:srgbClr val="2F2F2F"/>
                </a:solidFill>
                <a:latin typeface="Arial"/>
                <a:cs typeface="Arial"/>
              </a:rPr>
              <a:t>Έξοδα διάθεσης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2444" y="3806772"/>
            <a:ext cx="1146556" cy="308027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29" dirty="0">
                <a:solidFill>
                  <a:srgbClr val="FDFDFD"/>
                </a:solidFill>
                <a:latin typeface="Arial"/>
                <a:cs typeface="Arial"/>
              </a:rPr>
              <a:t>Λειτουργικά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6756" y="4157293"/>
            <a:ext cx="3003930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43" dirty="0">
                <a:solidFill>
                  <a:srgbClr val="2F2F2F"/>
                </a:solidFill>
                <a:latin typeface="Arial"/>
                <a:cs typeface="Arial"/>
              </a:rPr>
              <a:t>Έξοδα έρευνας και ανάπτυξης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0660" y="4507813"/>
            <a:ext cx="2957957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40" dirty="0">
                <a:solidFill>
                  <a:srgbClr val="2F2F2F"/>
                </a:solidFill>
                <a:latin typeface="Arial"/>
                <a:cs typeface="Arial"/>
              </a:rPr>
              <a:t>Γενικά και διοικητικά έξοδα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0660" y="4855285"/>
            <a:ext cx="2847340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39" dirty="0">
                <a:solidFill>
                  <a:srgbClr val="2F2F2F"/>
                </a:solidFill>
                <a:latin typeface="Arial"/>
                <a:cs typeface="Arial"/>
              </a:rPr>
              <a:t>Ζημία </a:t>
            </a:r>
            <a:r>
              <a:rPr lang="el-GR" sz="1300" spc="39" dirty="0" err="1">
                <a:solidFill>
                  <a:srgbClr val="2F2F2F"/>
                </a:solidFill>
                <a:latin typeface="Arial"/>
                <a:cs typeface="Arial"/>
              </a:rPr>
              <a:t>απομείωσης</a:t>
            </a:r>
            <a:r>
              <a:rPr lang="el-GR" sz="1300" spc="39" dirty="0">
                <a:solidFill>
                  <a:srgbClr val="2F2F2F"/>
                </a:solidFill>
                <a:latin typeface="Arial"/>
                <a:cs typeface="Arial"/>
              </a:rPr>
              <a:t> υπεραξίας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0660" y="5205805"/>
            <a:ext cx="2070989" cy="190500"/>
          </a:xfrm>
          <a:prstGeom prst="rect">
            <a:avLst/>
          </a:prstGeom>
        </p:spPr>
        <p:txBody>
          <a:bodyPr wrap="square" lIns="0" tIns="9080" rIns="0" bIns="0" rtlCol="0">
            <a:noAutofit/>
          </a:bodyPr>
          <a:lstStyle/>
          <a:p>
            <a:pPr marL="12700">
              <a:lnSpc>
                <a:spcPts val="1430"/>
              </a:lnSpc>
            </a:pPr>
            <a:r>
              <a:rPr lang="el-GR" sz="1300" spc="40" dirty="0">
                <a:solidFill>
                  <a:srgbClr val="2F2F2F"/>
                </a:solidFill>
                <a:latin typeface="Arial"/>
                <a:cs typeface="Arial"/>
              </a:rPr>
              <a:t>Άλλα λειτουργικά έξοδα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07612" y="5555178"/>
            <a:ext cx="2618740" cy="203200"/>
          </a:xfrm>
          <a:prstGeom prst="rect">
            <a:avLst/>
          </a:prstGeom>
        </p:spPr>
        <p:txBody>
          <a:bodyPr wrap="square" lIns="0" tIns="9715" rIns="0" bIns="0" rtlCol="0">
            <a:noAutofit/>
          </a:bodyPr>
          <a:lstStyle/>
          <a:p>
            <a:pPr marL="12700">
              <a:lnSpc>
                <a:spcPts val="1530"/>
              </a:lnSpc>
            </a:pPr>
            <a:r>
              <a:rPr lang="el-GR" sz="1400" b="1" spc="-3" dirty="0">
                <a:solidFill>
                  <a:srgbClr val="2F2F2F"/>
                </a:solidFill>
                <a:latin typeface="Arial"/>
                <a:cs typeface="Arial"/>
              </a:rPr>
              <a:t>Λειτουργικά Κέρδη ή Ζημίες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C0A6D-7D65-4675-87F8-7C0A4661186C}"/>
              </a:ext>
            </a:extLst>
          </p:cNvPr>
          <p:cNvSpPr txBox="1"/>
          <p:nvPr/>
        </p:nvSpPr>
        <p:spPr>
          <a:xfrm>
            <a:off x="878132" y="1099622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Πα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ρουσί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αση εξόδων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ανά λειτουργία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133147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0036" y="405840"/>
            <a:ext cx="185267" cy="165100"/>
          </a:xfrm>
          <a:prstGeom prst="rect">
            <a:avLst/>
          </a:prstGeom>
        </p:spPr>
        <p:txBody>
          <a:bodyPr wrap="square" lIns="0" tIns="7874" rIns="0" bIns="0" rtlCol="0">
            <a:noAutofit/>
          </a:bodyPr>
          <a:lstStyle/>
          <a:p>
            <a:pPr marL="12700">
              <a:lnSpc>
                <a:spcPts val="1240"/>
              </a:lnSpc>
            </a:pPr>
            <a:r>
              <a:rPr sz="1100" spc="-114" dirty="0">
                <a:solidFill>
                  <a:srgbClr val="5E6060"/>
                </a:solidFill>
                <a:latin typeface="Courier New"/>
                <a:cs typeface="Courier New"/>
              </a:rPr>
              <a:t>14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2764" y="3406699"/>
            <a:ext cx="1710436" cy="8763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algn="ctr">
              <a:lnSpc>
                <a:spcPts val="2039"/>
              </a:lnSpc>
            </a:pPr>
            <a:r>
              <a:rPr lang="el-GR" sz="1900" spc="34" dirty="0">
                <a:solidFill>
                  <a:srgbClr val="5E6060"/>
                </a:solidFill>
                <a:latin typeface="Arial"/>
                <a:cs typeface="Arial"/>
              </a:rPr>
              <a:t>Υποτίμηση αποθεμάτων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9400" y="3412795"/>
            <a:ext cx="1580889" cy="11811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algn="ctr">
              <a:lnSpc>
                <a:spcPts val="2039"/>
              </a:lnSpc>
            </a:pPr>
            <a:r>
              <a:rPr lang="el-GR" spc="29" dirty="0" err="1">
                <a:solidFill>
                  <a:srgbClr val="5E6060"/>
                </a:solidFill>
                <a:latin typeface="Arial"/>
                <a:cs typeface="Arial"/>
              </a:rPr>
              <a:t>Απομείωση</a:t>
            </a:r>
            <a:r>
              <a:rPr lang="el-GR" spc="29" dirty="0">
                <a:solidFill>
                  <a:srgbClr val="5E6060"/>
                </a:solidFill>
                <a:latin typeface="Arial"/>
                <a:cs typeface="Arial"/>
              </a:rPr>
              <a:t> αξίας μη χρηματοοικονομικών περιουσιακών στοιχείων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62219" y="3562147"/>
            <a:ext cx="1462526" cy="5715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algn="ctr">
              <a:lnSpc>
                <a:spcPts val="2039"/>
              </a:lnSpc>
            </a:pPr>
            <a:r>
              <a:rPr lang="el-GR" sz="1900" spc="24" dirty="0">
                <a:solidFill>
                  <a:srgbClr val="5E6060"/>
                </a:solidFill>
                <a:latin typeface="Arial"/>
                <a:cs typeface="Arial"/>
              </a:rPr>
              <a:t>Παροχές εργαζομένων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0443" y="3714547"/>
            <a:ext cx="1455063" cy="568452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 algn="ctr">
              <a:lnSpc>
                <a:spcPts val="2039"/>
              </a:lnSpc>
            </a:pPr>
            <a:r>
              <a:rPr lang="el-GR" sz="1900" spc="25" dirty="0">
                <a:solidFill>
                  <a:srgbClr val="5E6060"/>
                </a:solidFill>
                <a:latin typeface="Arial"/>
                <a:cs typeface="Arial"/>
              </a:rPr>
              <a:t>Αποσβέσεις ΥΠΣΕ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331" y="3714547"/>
            <a:ext cx="1455063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lang="el-GR" sz="1900" spc="33" dirty="0">
                <a:solidFill>
                  <a:srgbClr val="5E6060"/>
                </a:solidFill>
                <a:latin typeface="Arial"/>
                <a:cs typeface="Arial"/>
              </a:rPr>
              <a:t>Αποσβέσεις ΑΠΣΕ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406EA8-E1C7-4384-88E9-47A6CDC45C49}"/>
              </a:ext>
            </a:extLst>
          </p:cNvPr>
          <p:cNvSpPr txBox="1"/>
          <p:nvPr/>
        </p:nvSpPr>
        <p:spPr>
          <a:xfrm>
            <a:off x="970034" y="1356950"/>
            <a:ext cx="7616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Γνωστο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ποίηση συγκεκριμένων εξόδων ανά φύση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2499E-8B56-483D-8CF9-AF8922DD4ED6}"/>
              </a:ext>
            </a:extLst>
          </p:cNvPr>
          <p:cNvSpPr txBox="1"/>
          <p:nvPr/>
        </p:nvSpPr>
        <p:spPr>
          <a:xfrm>
            <a:off x="970034" y="2347393"/>
            <a:ext cx="9774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οκ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αλύψτε τα ποσά που περιλαμβάνονται σε κάθε κονδύλι στην κατηγορία λειτουργίας της κατάστασης</a:t>
            </a:r>
            <a:r>
              <a:rPr lang="el-G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Α.Χ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2EF04B-65A4-486C-B6CC-16AB6DC9D43E}"/>
              </a:ext>
            </a:extLst>
          </p:cNvPr>
          <p:cNvSpPr txBox="1"/>
          <p:nvPr/>
        </p:nvSpPr>
        <p:spPr>
          <a:xfrm>
            <a:off x="1332126" y="5001341"/>
            <a:ext cx="9640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Ποιοτική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εξήγηση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ου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πα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ρέχετ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αι εάν μέρος του ποσού που γνωστοποιείται έχει συμπεριληφθεί στη λογιστική αξία των περιουσιακών στοιχείω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/>
          <p:nvPr/>
        </p:nvSpPr>
        <p:spPr>
          <a:xfrm>
            <a:off x="59788" y="-60746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1688083" y="346475"/>
            <a:ext cx="764708" cy="461458"/>
          </a:xfrm>
          <a:prstGeom prst="rect">
            <a:avLst/>
          </a:prstGeom>
        </p:spPr>
        <p:txBody>
          <a:bodyPr wrap="square" lIns="0" tIns="17113" rIns="0" bIns="0" rtlCol="0">
            <a:noAutofit/>
          </a:bodyPr>
          <a:lstStyle/>
          <a:p>
            <a:pPr marL="21843">
              <a:lnSpc>
                <a:spcPts val="2695"/>
              </a:lnSpc>
            </a:pPr>
            <a:r>
              <a:rPr sz="2700" b="1" spc="-200" dirty="0">
                <a:solidFill>
                  <a:srgbClr val="646467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860"/>
              </a:lnSpc>
            </a:pPr>
            <a:r>
              <a:rPr sz="1000" spc="-41" dirty="0">
                <a:solidFill>
                  <a:srgbClr val="646467"/>
                </a:solidFill>
                <a:latin typeface="Arial"/>
                <a:cs typeface="Arial"/>
              </a:rPr>
              <a:t>Accounting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210036" y="396507"/>
            <a:ext cx="17962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201" dirty="0">
                <a:solidFill>
                  <a:srgbClr val="646467"/>
                </a:solidFill>
                <a:latin typeface="Courier New"/>
                <a:cs typeface="Courier New"/>
              </a:rPr>
              <a:t>15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66763" y="1893022"/>
            <a:ext cx="325302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31" dirty="0">
                <a:solidFill>
                  <a:srgbClr val="F6F7F9"/>
                </a:solidFill>
                <a:latin typeface="Arial"/>
                <a:cs typeface="Arial"/>
              </a:rPr>
              <a:t>20X1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5330" y="2167342"/>
            <a:ext cx="1280670" cy="173736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11" dirty="0">
                <a:solidFill>
                  <a:srgbClr val="646467"/>
                </a:solidFill>
                <a:latin typeface="Arial"/>
                <a:cs typeface="Arial"/>
              </a:rPr>
              <a:t>Κόστος </a:t>
            </a:r>
            <a:r>
              <a:rPr lang="el-GR" sz="1000" spc="11" dirty="0" err="1">
                <a:solidFill>
                  <a:srgbClr val="646467"/>
                </a:solidFill>
                <a:latin typeface="Arial"/>
                <a:cs typeface="Arial"/>
              </a:rPr>
              <a:t>Πωληθέντων</a:t>
            </a:r>
            <a:r>
              <a:rPr lang="el-GR" sz="1000" spc="11" dirty="0">
                <a:solidFill>
                  <a:srgbClr val="646467"/>
                </a:solidFill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44771" y="2188678"/>
            <a:ext cx="438881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7" dirty="0">
                <a:solidFill>
                  <a:srgbClr val="646467"/>
                </a:solidFill>
                <a:latin typeface="Arial"/>
                <a:cs typeface="Arial"/>
              </a:rPr>
              <a:t>23</a:t>
            </a:r>
            <a:r>
              <a:rPr sz="1000" spc="7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7" dirty="0">
                <a:solidFill>
                  <a:srgbClr val="646467"/>
                </a:solidFill>
                <a:latin typeface="Arial"/>
                <a:cs typeface="Arial"/>
              </a:rPr>
              <a:t>710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93611" y="2188678"/>
            <a:ext cx="433689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21</a:t>
            </a:r>
            <a:r>
              <a:rPr sz="1000" spc="0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990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08379" y="2441662"/>
            <a:ext cx="219887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-3" dirty="0">
                <a:solidFill>
                  <a:srgbClr val="646467"/>
                </a:solidFill>
                <a:latin typeface="Arial"/>
                <a:cs typeface="Arial"/>
              </a:rPr>
              <a:t>Έξοδα έρευνας &amp; ανάπτυξης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17923" y="2462998"/>
            <a:ext cx="36432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3" dirty="0">
                <a:solidFill>
                  <a:srgbClr val="646467"/>
                </a:solidFill>
                <a:latin typeface="Arial"/>
                <a:cs typeface="Arial"/>
              </a:rPr>
              <a:t>2</a:t>
            </a:r>
            <a:r>
              <a:rPr sz="1000" spc="3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3" dirty="0">
                <a:solidFill>
                  <a:srgbClr val="646467"/>
                </a:solidFill>
                <a:latin typeface="Arial"/>
                <a:cs typeface="Arial"/>
              </a:rPr>
              <a:t>515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66763" y="2462998"/>
            <a:ext cx="36053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2</a:t>
            </a:r>
            <a:r>
              <a:rPr sz="1000" spc="-3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590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53400" y="3010847"/>
            <a:ext cx="3657599" cy="1556413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marR="24539" algn="just">
              <a:lnSpc>
                <a:spcPts val="1839"/>
              </a:lnSpc>
            </a:pPr>
            <a:r>
              <a:rPr lang="el-GR" sz="1700" spc="39" dirty="0">
                <a:solidFill>
                  <a:srgbClr val="646467"/>
                </a:solidFill>
                <a:latin typeface="Arial"/>
                <a:cs typeface="Arial"/>
              </a:rPr>
              <a:t>Τα ποσά που γνωστοποιούνται είναι αυτά που αναγνωρίζονται ως έξοδα στην κατάσταση αποτελεσμάτων του έτους, εκτός από τις αποσβέσεις και τις παροχές σε εργαζομένους.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5331" y="2715982"/>
            <a:ext cx="2171446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6" dirty="0">
                <a:solidFill>
                  <a:srgbClr val="646467"/>
                </a:solidFill>
                <a:latin typeface="Arial"/>
                <a:cs typeface="Arial"/>
              </a:rPr>
              <a:t>Γενικά και διοικητικά έξοδα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17923" y="2737318"/>
            <a:ext cx="36358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4</a:t>
            </a:r>
            <a:r>
              <a:rPr sz="1000" spc="0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975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63715" y="2737318"/>
            <a:ext cx="36358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4</a:t>
            </a:r>
            <a:r>
              <a:rPr sz="1000" spc="0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750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05331" y="2993350"/>
            <a:ext cx="1482724" cy="161544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b="1" spc="0" dirty="0">
                <a:solidFill>
                  <a:srgbClr val="102674"/>
                </a:solidFill>
                <a:latin typeface="Arial"/>
                <a:cs typeface="Arial"/>
              </a:rPr>
              <a:t>Συνολικές Αποσβέσεις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47819" y="3017734"/>
            <a:ext cx="43227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1" dirty="0">
                <a:solidFill>
                  <a:srgbClr val="646467"/>
                </a:solidFill>
                <a:latin typeface="Arial"/>
                <a:cs typeface="Arial"/>
              </a:rPr>
              <a:t>31,200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93611" y="3017734"/>
            <a:ext cx="43227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2" dirty="0">
                <a:solidFill>
                  <a:srgbClr val="646467"/>
                </a:solidFill>
                <a:latin typeface="Arial"/>
                <a:cs typeface="Arial"/>
              </a:rPr>
              <a:t>29,330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8379" y="3270718"/>
            <a:ext cx="219887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-3" dirty="0">
                <a:solidFill>
                  <a:srgbClr val="646467"/>
                </a:solidFill>
                <a:latin typeface="Arial"/>
                <a:cs typeface="Arial"/>
              </a:rPr>
              <a:t>Έξοδα έρευνας &amp; ανάπτυξης</a:t>
            </a:r>
            <a:endParaRPr lang="el-GR" sz="1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56963" y="3292054"/>
            <a:ext cx="42454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11" dirty="0">
                <a:solidFill>
                  <a:srgbClr val="646467"/>
                </a:solidFill>
                <a:latin typeface="Arial"/>
                <a:cs typeface="Arial"/>
              </a:rPr>
              <a:t>13</a:t>
            </a:r>
            <a:r>
              <a:rPr sz="1000" spc="-11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11" dirty="0">
                <a:solidFill>
                  <a:srgbClr val="646467"/>
                </a:solidFill>
                <a:latin typeface="Arial"/>
                <a:cs typeface="Arial"/>
              </a:rPr>
              <a:t>840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02755" y="3292054"/>
            <a:ext cx="42454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11" dirty="0">
                <a:solidFill>
                  <a:srgbClr val="646467"/>
                </a:solidFill>
                <a:latin typeface="Arial"/>
                <a:cs typeface="Arial"/>
              </a:rPr>
              <a:t>12,690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8126" y="3545038"/>
            <a:ext cx="1801273" cy="235974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b="1" spc="0" dirty="0">
                <a:solidFill>
                  <a:srgbClr val="102674"/>
                </a:solidFill>
                <a:latin typeface="Arial"/>
                <a:cs typeface="Arial"/>
              </a:rPr>
              <a:t>Συνολικές Αποσβέσεις ΑΠΣΕ</a:t>
            </a:r>
            <a:endParaRPr lang="el-GR" sz="10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50867" y="3566374"/>
            <a:ext cx="429229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5" dirty="0">
                <a:solidFill>
                  <a:srgbClr val="646467"/>
                </a:solidFill>
                <a:latin typeface="Arial"/>
                <a:cs typeface="Arial"/>
              </a:rPr>
              <a:t>13,840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99707" y="3566374"/>
            <a:ext cx="426181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10" dirty="0">
                <a:solidFill>
                  <a:srgbClr val="646467"/>
                </a:solidFill>
                <a:latin typeface="Arial"/>
                <a:cs typeface="Arial"/>
              </a:rPr>
              <a:t>12,690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27907" y="3654012"/>
            <a:ext cx="77082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-78" dirty="0">
                <a:solidFill>
                  <a:srgbClr val="DFDFDF"/>
                </a:solidFill>
                <a:latin typeface="Arial"/>
                <a:cs typeface="Arial"/>
              </a:rPr>
              <a:t>,.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5331" y="3822406"/>
            <a:ext cx="1427337" cy="190746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11" dirty="0">
                <a:solidFill>
                  <a:srgbClr val="646467"/>
                </a:solidFill>
                <a:latin typeface="Arial"/>
                <a:cs typeface="Arial"/>
              </a:rPr>
              <a:t>Κόστος </a:t>
            </a:r>
            <a:r>
              <a:rPr lang="el-GR" sz="1000" spc="11" dirty="0" err="1">
                <a:solidFill>
                  <a:srgbClr val="646467"/>
                </a:solidFill>
                <a:latin typeface="Arial"/>
                <a:cs typeface="Arial"/>
              </a:rPr>
              <a:t>Πωληθέντων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44771" y="3840694"/>
            <a:ext cx="43673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4" dirty="0">
                <a:solidFill>
                  <a:srgbClr val="646467"/>
                </a:solidFill>
                <a:latin typeface="Arial"/>
                <a:cs typeface="Arial"/>
              </a:rPr>
              <a:t>61</a:t>
            </a:r>
            <a:r>
              <a:rPr sz="1000" spc="4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4" dirty="0">
                <a:solidFill>
                  <a:srgbClr val="646467"/>
                </a:solidFill>
                <a:latin typeface="Arial"/>
                <a:cs typeface="Arial"/>
              </a:rPr>
              <a:t>640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3611" y="3840694"/>
            <a:ext cx="433689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57</a:t>
            </a:r>
            <a:r>
              <a:rPr sz="1000" spc="0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175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5331" y="4096726"/>
            <a:ext cx="1016381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6" dirty="0">
                <a:solidFill>
                  <a:srgbClr val="646467"/>
                </a:solidFill>
                <a:latin typeface="Arial"/>
                <a:cs typeface="Arial"/>
              </a:rPr>
              <a:t>Έξοδα διάθεσης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0971" y="4115014"/>
            <a:ext cx="361279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1" dirty="0">
                <a:solidFill>
                  <a:srgbClr val="646467"/>
                </a:solidFill>
                <a:latin typeface="Arial"/>
                <a:cs typeface="Arial"/>
              </a:rPr>
              <a:t>7,515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75907" y="4115014"/>
            <a:ext cx="35213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12" dirty="0">
                <a:solidFill>
                  <a:srgbClr val="646467"/>
                </a:solidFill>
                <a:latin typeface="Arial"/>
                <a:cs typeface="Arial"/>
              </a:rPr>
              <a:t>7</a:t>
            </a:r>
            <a:r>
              <a:rPr sz="1000" spc="-12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12" dirty="0">
                <a:solidFill>
                  <a:srgbClr val="646467"/>
                </a:solidFill>
                <a:latin typeface="Arial"/>
                <a:cs typeface="Arial"/>
              </a:rPr>
              <a:t>110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17923" y="4392382"/>
            <a:ext cx="36358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6</a:t>
            </a:r>
            <a:r>
              <a:rPr sz="1000" spc="0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545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6763" y="4392382"/>
            <a:ext cx="36053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6</a:t>
            </a:r>
            <a:r>
              <a:rPr sz="1000" spc="-3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750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0971" y="4666702"/>
            <a:ext cx="36053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8</a:t>
            </a:r>
            <a:r>
              <a:rPr sz="1000" spc="-3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920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6763" y="4666702"/>
            <a:ext cx="36053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5</a:t>
            </a:r>
            <a:r>
              <a:rPr sz="1000" spc="-3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825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5331" y="4919686"/>
            <a:ext cx="2322576" cy="149352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b="1" spc="2" dirty="0">
                <a:solidFill>
                  <a:srgbClr val="102674"/>
                </a:solidFill>
                <a:latin typeface="Arial"/>
                <a:cs typeface="Arial"/>
              </a:rPr>
              <a:t>Σύνολο παροχών σε εργαζομένους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7819" y="4941022"/>
            <a:ext cx="43227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1" dirty="0">
                <a:solidFill>
                  <a:srgbClr val="646467"/>
                </a:solidFill>
                <a:latin typeface="Arial"/>
                <a:cs typeface="Arial"/>
              </a:rPr>
              <a:t>84,620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3611" y="4941022"/>
            <a:ext cx="43227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-2" dirty="0">
                <a:solidFill>
                  <a:srgbClr val="646467"/>
                </a:solidFill>
                <a:latin typeface="Arial"/>
                <a:cs typeface="Arial"/>
              </a:rPr>
              <a:t>76,860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7067" y="5215342"/>
            <a:ext cx="354441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12" dirty="0">
                <a:solidFill>
                  <a:srgbClr val="646467"/>
                </a:solidFill>
                <a:latin typeface="Arial"/>
                <a:cs typeface="Arial"/>
              </a:rPr>
              <a:t>1</a:t>
            </a:r>
            <a:r>
              <a:rPr sz="1000" spc="-12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12" dirty="0">
                <a:solidFill>
                  <a:srgbClr val="646467"/>
                </a:solidFill>
                <a:latin typeface="Arial"/>
                <a:cs typeface="Arial"/>
              </a:rPr>
              <a:t>600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69811" y="5215342"/>
            <a:ext cx="339781" cy="70104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R="14041" algn="r">
              <a:lnSpc>
                <a:spcPts val="1120"/>
              </a:lnSpc>
            </a:pPr>
            <a:r>
              <a:rPr sz="1000" spc="-17" dirty="0">
                <a:solidFill>
                  <a:srgbClr val="646467"/>
                </a:solidFill>
                <a:latin typeface="Arial"/>
                <a:cs typeface="Arial"/>
              </a:rPr>
              <a:t>1</a:t>
            </a:r>
            <a:r>
              <a:rPr sz="1000" spc="-17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17" dirty="0">
                <a:solidFill>
                  <a:srgbClr val="646467"/>
                </a:solidFill>
                <a:latin typeface="Arial"/>
                <a:cs typeface="Arial"/>
              </a:rPr>
              <a:t>500</a:t>
            </a:r>
            <a:endParaRPr sz="10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747"/>
              </a:spcBef>
            </a:pPr>
            <a:r>
              <a:rPr sz="1200" spc="154" dirty="0">
                <a:solidFill>
                  <a:srgbClr val="646467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R="15453" algn="r">
              <a:lnSpc>
                <a:spcPct val="95825"/>
              </a:lnSpc>
              <a:spcBef>
                <a:spcPts val="986"/>
              </a:spcBef>
            </a:pPr>
            <a:r>
              <a:rPr sz="1000" b="1" spc="-11" dirty="0">
                <a:solidFill>
                  <a:srgbClr val="646467"/>
                </a:solidFill>
                <a:latin typeface="Arial"/>
                <a:cs typeface="Arial"/>
              </a:rPr>
              <a:t>1,500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5331" y="5468326"/>
            <a:ext cx="1482724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8" dirty="0" err="1">
                <a:solidFill>
                  <a:srgbClr val="646467"/>
                </a:solidFill>
                <a:latin typeface="Arial"/>
                <a:cs typeface="Arial"/>
              </a:rPr>
              <a:t>Απομείωση</a:t>
            </a:r>
            <a:r>
              <a:rPr lang="el-GR" sz="1000" spc="8" dirty="0">
                <a:solidFill>
                  <a:srgbClr val="646467"/>
                </a:solidFill>
                <a:latin typeface="Arial"/>
                <a:cs typeface="Arial"/>
              </a:rPr>
              <a:t> Υπεραξίας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7923" y="5489662"/>
            <a:ext cx="36358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4</a:t>
            </a:r>
            <a:r>
              <a:rPr sz="1000" spc="0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500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331" y="5745694"/>
            <a:ext cx="2171446" cy="212082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b="1" spc="-8" dirty="0">
                <a:solidFill>
                  <a:srgbClr val="102674"/>
                </a:solidFill>
                <a:latin typeface="Arial"/>
                <a:cs typeface="Arial"/>
              </a:rPr>
              <a:t>Συνολικές Ζημίες </a:t>
            </a:r>
            <a:r>
              <a:rPr lang="el-GR" sz="1000" b="1" spc="-8" dirty="0" err="1">
                <a:solidFill>
                  <a:srgbClr val="102674"/>
                </a:solidFill>
                <a:latin typeface="Arial"/>
                <a:cs typeface="Arial"/>
              </a:rPr>
              <a:t>απομείωσης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7923" y="5763982"/>
            <a:ext cx="362173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0" dirty="0">
                <a:solidFill>
                  <a:srgbClr val="646467"/>
                </a:solidFill>
                <a:latin typeface="Arial"/>
                <a:cs typeface="Arial"/>
              </a:rPr>
              <a:t>6,100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7923" y="6038302"/>
            <a:ext cx="363585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0" dirty="0">
                <a:solidFill>
                  <a:srgbClr val="646467"/>
                </a:solidFill>
                <a:latin typeface="Arial"/>
                <a:cs typeface="Arial"/>
              </a:rPr>
              <a:t>2,775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6763" y="6038302"/>
            <a:ext cx="360537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2</a:t>
            </a:r>
            <a:r>
              <a:rPr sz="1000" spc="-3" dirty="0">
                <a:solidFill>
                  <a:srgbClr val="909090"/>
                </a:solidFill>
                <a:latin typeface="Arial"/>
                <a:cs typeface="Arial"/>
              </a:rPr>
              <a:t>,</a:t>
            </a:r>
            <a:r>
              <a:rPr sz="1000" spc="-3" dirty="0">
                <a:solidFill>
                  <a:srgbClr val="646467"/>
                </a:solidFill>
                <a:latin typeface="Arial"/>
                <a:cs typeface="Arial"/>
              </a:rPr>
              <a:t>625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330" y="6291286"/>
            <a:ext cx="2322575" cy="173736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b="1" spc="-1" dirty="0">
                <a:solidFill>
                  <a:srgbClr val="102674"/>
                </a:solidFill>
                <a:latin typeface="Arial"/>
                <a:cs typeface="Arial"/>
              </a:rPr>
              <a:t>Συνολική υποτίμηση αποθεμάτων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7923" y="6312622"/>
            <a:ext cx="365704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4" dirty="0">
                <a:solidFill>
                  <a:srgbClr val="646467"/>
                </a:solidFill>
                <a:latin typeface="Arial"/>
                <a:cs typeface="Arial"/>
              </a:rPr>
              <a:t>2,775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66763" y="6312622"/>
            <a:ext cx="362656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b="1" spc="0" dirty="0">
                <a:solidFill>
                  <a:srgbClr val="646467"/>
                </a:solidFill>
                <a:latin typeface="Arial"/>
                <a:cs typeface="Arial"/>
              </a:rPr>
              <a:t>2,625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51E403-7F6B-46BA-84C9-C04AF7F07D40}"/>
              </a:ext>
            </a:extLst>
          </p:cNvPr>
          <p:cNvSpPr txBox="1"/>
          <p:nvPr/>
        </p:nvSpPr>
        <p:spPr>
          <a:xfrm>
            <a:off x="838200" y="121941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Σημείωση για τα συγκεκριμένα έξοδα ανά φύση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AD1F60C6-09F5-4BC9-8E2C-81EBDDC1FCF1}"/>
              </a:ext>
            </a:extLst>
          </p:cNvPr>
          <p:cNvSpPr txBox="1"/>
          <p:nvPr/>
        </p:nvSpPr>
        <p:spPr>
          <a:xfrm>
            <a:off x="1008379" y="4367998"/>
            <a:ext cx="219887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-3" dirty="0">
                <a:solidFill>
                  <a:srgbClr val="646467"/>
                </a:solidFill>
                <a:latin typeface="Arial"/>
                <a:cs typeface="Arial"/>
              </a:rPr>
              <a:t>Έξοδα έρευνας &amp; ανάπτυξης</a:t>
            </a:r>
            <a:endParaRPr lang="el-GR" sz="1000" dirty="0">
              <a:latin typeface="Arial"/>
              <a:cs typeface="Arial"/>
            </a:endParaRPr>
          </a:p>
        </p:txBody>
      </p:sp>
      <p:sp>
        <p:nvSpPr>
          <p:cNvPr id="61" name="object 42">
            <a:extLst>
              <a:ext uri="{FF2B5EF4-FFF2-40B4-BE49-F238E27FC236}">
                <a16:creationId xmlns:a16="http://schemas.microsoft.com/office/drawing/2014/main" id="{9F62670E-8653-4EDA-9BEF-8D9A2B2EF7D9}"/>
              </a:ext>
            </a:extLst>
          </p:cNvPr>
          <p:cNvSpPr txBox="1"/>
          <p:nvPr/>
        </p:nvSpPr>
        <p:spPr>
          <a:xfrm>
            <a:off x="1060734" y="4666702"/>
            <a:ext cx="2171446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6" dirty="0">
                <a:solidFill>
                  <a:srgbClr val="646467"/>
                </a:solidFill>
                <a:latin typeface="Arial"/>
                <a:cs typeface="Arial"/>
              </a:rPr>
              <a:t>Γενικά και διοικητικά έξοδα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35CA7BC1-4DEC-49A7-977F-063440EED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C1065B68-742D-4906-A7F9-FFA2B2C0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5365B79A-FAF6-46F0-8C71-253A3766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" name="object 46">
            <a:extLst>
              <a:ext uri="{FF2B5EF4-FFF2-40B4-BE49-F238E27FC236}">
                <a16:creationId xmlns:a16="http://schemas.microsoft.com/office/drawing/2014/main" id="{A7A87AAC-AD65-429F-AA30-C8917DBC8D9B}"/>
              </a:ext>
            </a:extLst>
          </p:cNvPr>
          <p:cNvSpPr txBox="1"/>
          <p:nvPr/>
        </p:nvSpPr>
        <p:spPr>
          <a:xfrm>
            <a:off x="977899" y="5198129"/>
            <a:ext cx="219887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-3" dirty="0">
                <a:solidFill>
                  <a:srgbClr val="646467"/>
                </a:solidFill>
                <a:latin typeface="Arial"/>
                <a:cs typeface="Arial"/>
              </a:rPr>
              <a:t>Έξοδα έρευνας &amp; ανάπτυξης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D016E125-C795-41FC-82FA-C8FFA533878A}"/>
              </a:ext>
            </a:extLst>
          </p:cNvPr>
          <p:cNvSpPr txBox="1"/>
          <p:nvPr/>
        </p:nvSpPr>
        <p:spPr>
          <a:xfrm>
            <a:off x="1018126" y="6056387"/>
            <a:ext cx="1280670" cy="173736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lang="el-GR" sz="1000" spc="11" dirty="0">
                <a:solidFill>
                  <a:srgbClr val="646467"/>
                </a:solidFill>
                <a:latin typeface="Arial"/>
                <a:cs typeface="Arial"/>
              </a:rPr>
              <a:t>Κόστος </a:t>
            </a:r>
            <a:r>
              <a:rPr lang="el-GR" sz="1000" spc="11" dirty="0" err="1">
                <a:solidFill>
                  <a:srgbClr val="646467"/>
                </a:solidFill>
                <a:latin typeface="Arial"/>
                <a:cs typeface="Arial"/>
              </a:rPr>
              <a:t>Πωληθέντων</a:t>
            </a:r>
            <a:r>
              <a:rPr lang="el-GR" sz="1000" spc="11" dirty="0">
                <a:solidFill>
                  <a:srgbClr val="646467"/>
                </a:solidFill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0276" y="346475"/>
            <a:ext cx="755564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12700">
              <a:lnSpc>
                <a:spcPts val="2735"/>
              </a:lnSpc>
            </a:pPr>
            <a:r>
              <a:rPr sz="2700" b="1" spc="-199" dirty="0">
                <a:solidFill>
                  <a:srgbClr val="FDFDFD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0" dirty="0">
                <a:solidFill>
                  <a:srgbClr val="FDFDFD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4F8E1-EFA1-4FDD-BBB5-449174844926}"/>
              </a:ext>
            </a:extLst>
          </p:cNvPr>
          <p:cNvSpPr txBox="1"/>
          <p:nvPr/>
        </p:nvSpPr>
        <p:spPr>
          <a:xfrm>
            <a:off x="838200" y="2971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Κατάσταση Ταμειακών Ροών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-187862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20" name="object 20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10036" y="396507"/>
            <a:ext cx="184200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85" dirty="0">
                <a:solidFill>
                  <a:srgbClr val="5E6060"/>
                </a:solidFill>
                <a:latin typeface="Courier New"/>
                <a:cs typeface="Courier New"/>
              </a:rPr>
              <a:t>17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7524" y="1415962"/>
            <a:ext cx="6831076" cy="241300"/>
          </a:xfrm>
          <a:prstGeom prst="rect">
            <a:avLst/>
          </a:prstGeom>
        </p:spPr>
        <p:txBody>
          <a:bodyPr wrap="square" lIns="0" tIns="14922" rIns="0" bIns="0" rtlCol="0">
            <a:noAutofit/>
          </a:bodyPr>
          <a:lstStyle/>
          <a:p>
            <a:pPr marL="12700">
              <a:lnSpc>
                <a:spcPts val="2350"/>
              </a:lnSpc>
            </a:pPr>
            <a:r>
              <a:rPr lang="el-GR" sz="2200" b="1" spc="11" dirty="0">
                <a:solidFill>
                  <a:srgbClr val="5E6060"/>
                </a:solidFill>
                <a:latin typeface="Arial"/>
                <a:cs typeface="Arial"/>
              </a:rPr>
              <a:t>Αλλαγές στην κατάσταση ταμειακών ροών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6778" y="3241138"/>
            <a:ext cx="3298444" cy="555385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5747" algn="just">
              <a:lnSpc>
                <a:spcPts val="1939"/>
              </a:lnSpc>
            </a:pPr>
            <a:r>
              <a:rPr lang="el-GR" sz="1600" spc="16" dirty="0">
                <a:solidFill>
                  <a:srgbClr val="FDFDFD"/>
                </a:solidFill>
                <a:latin typeface="Arial"/>
                <a:cs typeface="Arial"/>
              </a:rPr>
              <a:t>Οντότητες χωρίς συγκεκριμένες επιχειρηματικές δραστηριότητες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8600" y="3163040"/>
            <a:ext cx="3254002" cy="433171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21843" marR="24539" algn="just">
              <a:lnSpc>
                <a:spcPts val="1939"/>
              </a:lnSpc>
            </a:pPr>
            <a:r>
              <a:rPr lang="el-GR" sz="1600" spc="11" dirty="0">
                <a:solidFill>
                  <a:srgbClr val="FDFDFD"/>
                </a:solidFill>
                <a:latin typeface="Arial"/>
                <a:cs typeface="Arial"/>
              </a:rPr>
              <a:t>Οντότητες με συγκεκριμένες κύριες επιχειρηματικές δραστηριότητες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875" y="3338889"/>
            <a:ext cx="2033525" cy="296164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26" dirty="0">
                <a:solidFill>
                  <a:srgbClr val="FDFDFD"/>
                </a:solidFill>
                <a:latin typeface="Arial"/>
                <a:cs typeface="Arial"/>
              </a:rPr>
              <a:t>Ταμειακές Ροές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020" y="4030785"/>
            <a:ext cx="2633980" cy="296164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23" dirty="0">
                <a:solidFill>
                  <a:srgbClr val="5E6060"/>
                </a:solidFill>
                <a:latin typeface="Arial"/>
                <a:cs typeface="Arial"/>
              </a:rPr>
              <a:t>Εισπραχθέντες Τόκοι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20" y="4667817"/>
            <a:ext cx="2252980" cy="296164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28" dirty="0" err="1">
                <a:solidFill>
                  <a:srgbClr val="5E6060"/>
                </a:solidFill>
                <a:latin typeface="Arial"/>
                <a:cs typeface="Arial"/>
              </a:rPr>
              <a:t>Πληρωθέντες</a:t>
            </a:r>
            <a:r>
              <a:rPr lang="el-GR" sz="1700" spc="28" dirty="0">
                <a:solidFill>
                  <a:srgbClr val="5E6060"/>
                </a:solidFill>
                <a:latin typeface="Arial"/>
                <a:cs typeface="Arial"/>
              </a:rPr>
              <a:t> Τόκοι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1220" y="4667816"/>
            <a:ext cx="3254002" cy="538701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algn="just">
              <a:lnSpc>
                <a:spcPts val="1839"/>
              </a:lnSpc>
            </a:pPr>
            <a:r>
              <a:rPr lang="el-GR" sz="1600" spc="30" dirty="0">
                <a:solidFill>
                  <a:srgbClr val="5E6060"/>
                </a:solidFill>
                <a:latin typeface="Arial"/>
                <a:cs typeface="Arial"/>
              </a:rPr>
              <a:t>Χρηματοδοτικές Δραστηριότητες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2972" y="5301801"/>
            <a:ext cx="2789428" cy="140237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2" dirty="0">
                <a:solidFill>
                  <a:srgbClr val="5E6060"/>
                </a:solidFill>
                <a:latin typeface="Arial"/>
                <a:cs typeface="Arial"/>
              </a:rPr>
              <a:t>Εισπραχθέντα μερίσματα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972" y="5935785"/>
            <a:ext cx="2408428" cy="236415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1" dirty="0" err="1">
                <a:solidFill>
                  <a:srgbClr val="5E6060"/>
                </a:solidFill>
                <a:latin typeface="Arial"/>
                <a:cs typeface="Arial"/>
              </a:rPr>
              <a:t>Πληρωθέντα</a:t>
            </a:r>
            <a:r>
              <a:rPr lang="el-GR" sz="1700" spc="1" dirty="0">
                <a:solidFill>
                  <a:srgbClr val="5E6060"/>
                </a:solidFill>
                <a:latin typeface="Arial"/>
                <a:cs typeface="Arial"/>
              </a:rPr>
              <a:t> μερίσματα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B6E659-6445-4F79-A4A2-325E6CE38394}"/>
              </a:ext>
            </a:extLst>
          </p:cNvPr>
          <p:cNvSpPr txBox="1"/>
          <p:nvPr/>
        </p:nvSpPr>
        <p:spPr>
          <a:xfrm>
            <a:off x="1176020" y="2226721"/>
            <a:ext cx="9999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μερικό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σύνολο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λειτουργικών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κερδών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ζημιών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θα απ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οτελέσει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σημείο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εκκίνησης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γι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την έμμεση μέθοδο αναφοράς ταμειακών ροών από λειτουργικές δραστηριότητες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6F68C7-17EF-4066-98C0-515BDC600B5B}"/>
              </a:ext>
            </a:extLst>
          </p:cNvPr>
          <p:cNvSpPr txBox="1"/>
          <p:nvPr/>
        </p:nvSpPr>
        <p:spPr>
          <a:xfrm>
            <a:off x="4397756" y="4074661"/>
            <a:ext cx="31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Επενδυτικές Δραστηριότητες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1457F-719D-4998-A773-2863E82F2DC7}"/>
              </a:ext>
            </a:extLst>
          </p:cNvPr>
          <p:cNvSpPr txBox="1"/>
          <p:nvPr/>
        </p:nvSpPr>
        <p:spPr>
          <a:xfrm>
            <a:off x="4426900" y="5287635"/>
            <a:ext cx="314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Επενδυτικές Δραστηριότητες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62A199C5-EA65-4700-A90D-005D34CA95BA}"/>
              </a:ext>
            </a:extLst>
          </p:cNvPr>
          <p:cNvSpPr txBox="1"/>
          <p:nvPr/>
        </p:nvSpPr>
        <p:spPr>
          <a:xfrm>
            <a:off x="4491220" y="5935523"/>
            <a:ext cx="3254002" cy="538701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algn="just">
              <a:lnSpc>
                <a:spcPts val="1839"/>
              </a:lnSpc>
            </a:pPr>
            <a:r>
              <a:rPr lang="el-GR" sz="1600" spc="30" dirty="0">
                <a:solidFill>
                  <a:srgbClr val="5E6060"/>
                </a:solidFill>
                <a:latin typeface="Arial"/>
                <a:cs typeface="Arial"/>
              </a:rPr>
              <a:t>Χρηματοδοτικές Δραστηριότητες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75537B2D-5694-412C-A071-1A1EFF59D2C9}"/>
              </a:ext>
            </a:extLst>
          </p:cNvPr>
          <p:cNvSpPr txBox="1"/>
          <p:nvPr/>
        </p:nvSpPr>
        <p:spPr>
          <a:xfrm>
            <a:off x="7898053" y="5907734"/>
            <a:ext cx="3254002" cy="538701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algn="just">
              <a:lnSpc>
                <a:spcPts val="1839"/>
              </a:lnSpc>
            </a:pPr>
            <a:r>
              <a:rPr lang="el-GR" sz="1600" spc="30" dirty="0">
                <a:solidFill>
                  <a:srgbClr val="5E6060"/>
                </a:solidFill>
                <a:latin typeface="Arial"/>
                <a:cs typeface="Arial"/>
              </a:rPr>
              <a:t>Χρηματοδοτικές Δραστηριότητες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68A88C-DE75-4ADC-A7A5-7DB566974369}"/>
              </a:ext>
            </a:extLst>
          </p:cNvPr>
          <p:cNvSpPr txBox="1"/>
          <p:nvPr/>
        </p:nvSpPr>
        <p:spPr>
          <a:xfrm>
            <a:off x="7898053" y="3886200"/>
            <a:ext cx="311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800" spc="19" dirty="0">
                <a:solidFill>
                  <a:srgbClr val="5E6060"/>
                </a:solidFill>
                <a:latin typeface="Arial"/>
                <a:cs typeface="Arial"/>
              </a:rPr>
              <a:t>Μια κατηγορία (είτε λειτουργικές, επενδυτικές είτε χρηματοδοτικές δραστηριότητες)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0276" y="346475"/>
            <a:ext cx="755564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12700">
              <a:lnSpc>
                <a:spcPts val="2735"/>
              </a:lnSpc>
            </a:pPr>
            <a:r>
              <a:rPr sz="2700" b="1" spc="-199" dirty="0">
                <a:solidFill>
                  <a:srgbClr val="FDFDFD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0" dirty="0">
                <a:solidFill>
                  <a:srgbClr val="FDFDFD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0DC50-2D81-4BA5-8B7B-23403D4BF2B5}"/>
              </a:ext>
            </a:extLst>
          </p:cNvPr>
          <p:cNvSpPr txBox="1"/>
          <p:nvPr/>
        </p:nvSpPr>
        <p:spPr>
          <a:xfrm>
            <a:off x="685800" y="3297642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Ημερομηνί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 έναρξης ισχύος και υποστήριξη 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Υλοποίησης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10036" y="396507"/>
            <a:ext cx="179628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201" dirty="0">
                <a:solidFill>
                  <a:srgbClr val="5E6060"/>
                </a:solidFill>
                <a:latin typeface="Courier New"/>
                <a:cs typeface="Courier New"/>
              </a:rPr>
              <a:t>19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27780" y="4313463"/>
            <a:ext cx="6764020" cy="683260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 algn="just">
              <a:lnSpc>
                <a:spcPts val="2450"/>
              </a:lnSpc>
            </a:pPr>
            <a:r>
              <a:rPr lang="el-GR" sz="2300" spc="38" dirty="0">
                <a:solidFill>
                  <a:srgbClr val="5E6060"/>
                </a:solidFill>
                <a:latin typeface="Arial"/>
                <a:cs typeface="Arial"/>
              </a:rPr>
              <a:t>Εφαρμόζεται αναδρομικά και σε ενδιάμεσες οικονομικές καταστάσεις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0DD84-E31F-4CEE-8CC0-F063F44E530C}"/>
              </a:ext>
            </a:extLst>
          </p:cNvPr>
          <p:cNvSpPr txBox="1"/>
          <p:nvPr/>
        </p:nvSpPr>
        <p:spPr>
          <a:xfrm>
            <a:off x="990600" y="1638634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Πότε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θα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τεθεί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ισχύ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ΔΠΧΑ 18;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DD2C3-F732-4270-B86B-846EEDA37595}"/>
              </a:ext>
            </a:extLst>
          </p:cNvPr>
          <p:cNvSpPr txBox="1"/>
          <p:nvPr/>
        </p:nvSpPr>
        <p:spPr>
          <a:xfrm>
            <a:off x="3738328" y="2740541"/>
            <a:ext cx="422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1 Ιανουαρίου 2027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AF5884-2C5D-434A-9091-964F4DA08E67}"/>
              </a:ext>
            </a:extLst>
          </p:cNvPr>
          <p:cNvSpPr txBox="1"/>
          <p:nvPr/>
        </p:nvSpPr>
        <p:spPr>
          <a:xfrm>
            <a:off x="3751580" y="3482466"/>
            <a:ext cx="66116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300" dirty="0">
                <a:latin typeface="Arial" panose="020B0604020202020204" pitchFamily="34" charset="0"/>
                <a:cs typeface="Arial" panose="020B0604020202020204" pitchFamily="34" charset="0"/>
              </a:rPr>
              <a:t>Επιτρέπεται επίσης η πρόωρη υιοθέτηση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017523" y="337660"/>
            <a:ext cx="1142339" cy="681077"/>
          </a:xfrm>
          <a:prstGeom prst="rect">
            <a:avLst/>
          </a:prstGeom>
        </p:spPr>
        <p:txBody>
          <a:bodyPr wrap="square" lIns="0" tIns="25558" rIns="0" bIns="0" rtlCol="0">
            <a:noAutofit/>
          </a:bodyPr>
          <a:lstStyle/>
          <a:p>
            <a:pPr marL="24892">
              <a:lnSpc>
                <a:spcPts val="4025"/>
              </a:lnSpc>
            </a:pPr>
            <a:r>
              <a:rPr sz="4000" b="1" spc="-250" dirty="0">
                <a:solidFill>
                  <a:srgbClr val="5E6062"/>
                </a:solidFill>
                <a:latin typeface="Arial"/>
                <a:cs typeface="Arial"/>
              </a:rPr>
              <a:t>IFRS</a:t>
            </a:r>
            <a:endParaRPr sz="4000">
              <a:latin typeface="Arial"/>
              <a:cs typeface="Arial"/>
            </a:endParaRPr>
          </a:p>
          <a:p>
            <a:pPr marL="12700" marR="76200">
              <a:lnSpc>
                <a:spcPts val="1270"/>
              </a:lnSpc>
            </a:pPr>
            <a:r>
              <a:rPr sz="1400" b="1" spc="-85" dirty="0">
                <a:solidFill>
                  <a:srgbClr val="5E6062"/>
                </a:solidFill>
                <a:latin typeface="Arial"/>
                <a:cs typeface="Arial"/>
              </a:rPr>
              <a:t>Accounting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C1617-9EF6-4A87-BE5E-4F98BC88F97C}"/>
              </a:ext>
            </a:extLst>
          </p:cNvPr>
          <p:cNvSpPr txBox="1"/>
          <p:nvPr/>
        </p:nvSpPr>
        <p:spPr>
          <a:xfrm>
            <a:off x="609600" y="2532065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>
                <a:solidFill>
                  <a:schemeClr val="bg1"/>
                </a:solidFill>
              </a:rPr>
              <a:t>ΔΠΧΑ 18 Παρουσίαση και Γνωστοποιήσεις Οικονομικών Καταστάσεων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678D13-2065-421B-99FA-2AA7F5B7923F}"/>
              </a:ext>
            </a:extLst>
          </p:cNvPr>
          <p:cNvSpPr txBox="1"/>
          <p:nvPr/>
        </p:nvSpPr>
        <p:spPr>
          <a:xfrm>
            <a:off x="639416" y="4833532"/>
            <a:ext cx="6294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Ομαδοποίηση πληροφοριών και άλλα θέματα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97844" y="405598"/>
            <a:ext cx="113649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solidFill>
                  <a:srgbClr val="5E6060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2804" y="2234366"/>
            <a:ext cx="616951" cy="320009"/>
          </a:xfrm>
          <a:prstGeom prst="rect">
            <a:avLst/>
          </a:prstGeom>
        </p:spPr>
        <p:txBody>
          <a:bodyPr wrap="square" lIns="0" tIns="11938" rIns="0" bIns="0" rtlCol="0">
            <a:noAutofit/>
          </a:bodyPr>
          <a:lstStyle/>
          <a:p>
            <a:pPr algn="ctr">
              <a:lnSpc>
                <a:spcPts val="1880"/>
              </a:lnSpc>
            </a:pPr>
            <a:r>
              <a:rPr sz="1800" spc="-116" dirty="0">
                <a:solidFill>
                  <a:srgbClr val="BF4B60"/>
                </a:solidFill>
                <a:latin typeface="Arial"/>
                <a:cs typeface="Arial"/>
              </a:rPr>
              <a:t>3</a:t>
            </a:r>
            <a:r>
              <a:rPr sz="1800" spc="-116" dirty="0">
                <a:solidFill>
                  <a:srgbClr val="7C7983"/>
                </a:solidFill>
                <a:latin typeface="Arial"/>
                <a:cs typeface="Arial"/>
              </a:rPr>
              <a:t>IFRS</a:t>
            </a:r>
            <a:endParaRPr sz="1800">
              <a:latin typeface="Arial"/>
              <a:cs typeface="Arial"/>
            </a:endParaRPr>
          </a:p>
          <a:p>
            <a:pPr marL="131412" marR="88653" algn="ctr">
              <a:lnSpc>
                <a:spcPts val="555"/>
              </a:lnSpc>
            </a:pPr>
            <a:r>
              <a:rPr sz="600" spc="0" dirty="0">
                <a:solidFill>
                  <a:srgbClr val="9A9CA0"/>
                </a:solidFill>
                <a:latin typeface="Times New Roman"/>
                <a:cs typeface="Times New Roman"/>
              </a:rPr>
              <a:t>Aetou r </a:t>
            </a:r>
            <a:r>
              <a:rPr sz="600" spc="133" dirty="0">
                <a:solidFill>
                  <a:srgbClr val="9A9CA0"/>
                </a:solidFill>
                <a:latin typeface="Arial"/>
                <a:cs typeface="Arial"/>
              </a:rPr>
              <a:t>tit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89964" y="2654661"/>
            <a:ext cx="464112" cy="220456"/>
          </a:xfrm>
          <a:prstGeom prst="rect">
            <a:avLst/>
          </a:prstGeom>
        </p:spPr>
        <p:txBody>
          <a:bodyPr wrap="square" lIns="0" tIns="4445" rIns="0" bIns="0" rtlCol="0">
            <a:noAutofit/>
          </a:bodyPr>
          <a:lstStyle/>
          <a:p>
            <a:pPr marL="12700" marR="17144">
              <a:lnSpc>
                <a:spcPct val="95825"/>
              </a:lnSpc>
            </a:pPr>
            <a:r>
              <a:rPr sz="500" spc="67" dirty="0">
                <a:solidFill>
                  <a:srgbClr val="9A9CA0"/>
                </a:solidFill>
                <a:latin typeface="Arial"/>
                <a:cs typeface="Arial"/>
              </a:rPr>
              <a:t>Agrt</a:t>
            </a:r>
            <a:r>
              <a:rPr sz="400" spc="67" dirty="0">
                <a:solidFill>
                  <a:srgbClr val="9A9CA0"/>
                </a:solidFill>
                <a:latin typeface="Arial"/>
                <a:cs typeface="Arial"/>
              </a:rPr>
              <a:t>a4</a:t>
            </a:r>
            <a:endParaRPr sz="400">
              <a:latin typeface="Arial"/>
              <a:cs typeface="Arial"/>
            </a:endParaRPr>
          </a:p>
          <a:p>
            <a:pPr marL="21843">
              <a:lnSpc>
                <a:spcPct val="95825"/>
              </a:lnSpc>
              <a:spcBef>
                <a:spcPts val="10"/>
              </a:spcBef>
            </a:pPr>
            <a:r>
              <a:rPr sz="900" b="1" spc="-7" dirty="0">
                <a:solidFill>
                  <a:srgbClr val="6E6787"/>
                </a:solidFill>
                <a:latin typeface="Arial"/>
                <a:cs typeface="Arial"/>
              </a:rPr>
              <a:t>I</a:t>
            </a:r>
            <a:r>
              <a:rPr sz="900" b="1" spc="-7" dirty="0">
                <a:solidFill>
                  <a:srgbClr val="7C7983"/>
                </a:solidFill>
                <a:latin typeface="Arial"/>
                <a:cs typeface="Arial"/>
              </a:rPr>
              <a:t>FRS 18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05495" y="2466697"/>
            <a:ext cx="4218413" cy="78994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24891" marR="24539" algn="just">
              <a:lnSpc>
                <a:spcPts val="1839"/>
              </a:lnSpc>
            </a:pPr>
            <a:r>
              <a:rPr lang="el-GR" sz="1700" spc="34" dirty="0">
                <a:solidFill>
                  <a:srgbClr val="5E6060"/>
                </a:solidFill>
                <a:latin typeface="Arial"/>
                <a:cs typeface="Arial"/>
              </a:rPr>
              <a:t>Νέα απαιτούμενα υποσύνολα στην κατάσταση αποτελεσμάτων, συμπεριλαμβανομένου του «λειτουργικού κέρδους»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67748" y="2985321"/>
            <a:ext cx="283117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b="1" spc="-58" dirty="0">
                <a:solidFill>
                  <a:srgbClr val="071F70"/>
                </a:solidFill>
                <a:latin typeface="Arial"/>
                <a:cs typeface="Arial"/>
              </a:rPr>
              <a:t>16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84739" y="2985321"/>
            <a:ext cx="1326753" cy="271316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b="1" spc="30" dirty="0">
                <a:solidFill>
                  <a:srgbClr val="071F70"/>
                </a:solidFill>
                <a:latin typeface="Arial"/>
                <a:cs typeface="Arial"/>
              </a:rPr>
              <a:t>Μαΐου</a:t>
            </a:r>
            <a:r>
              <a:rPr sz="1700" b="1" spc="30" dirty="0">
                <a:solidFill>
                  <a:srgbClr val="071F70"/>
                </a:solidFill>
                <a:latin typeface="Arial"/>
                <a:cs typeface="Arial"/>
              </a:rPr>
              <a:t> 2024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99108" y="3061300"/>
            <a:ext cx="2194226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6" dirty="0">
                <a:solidFill>
                  <a:srgbClr val="7C7983"/>
                </a:solidFill>
                <a:latin typeface="Times New Roman"/>
                <a:cs typeface="Times New Roman"/>
              </a:rPr>
              <a:t>Presen tati on and D</a:t>
            </a:r>
            <a:r>
              <a:rPr sz="700" b="1" spc="6" dirty="0">
                <a:solidFill>
                  <a:srgbClr val="858CA5"/>
                </a:solidFill>
                <a:latin typeface="Times New Roman"/>
                <a:cs typeface="Times New Roman"/>
              </a:rPr>
              <a:t>i</a:t>
            </a:r>
            <a:r>
              <a:rPr sz="700" b="1" spc="6" dirty="0">
                <a:solidFill>
                  <a:srgbClr val="7C7983"/>
                </a:solidFill>
                <a:latin typeface="Times New Roman"/>
                <a:cs typeface="Times New Roman"/>
              </a:rPr>
              <a:t>sclosu re </a:t>
            </a:r>
            <a:r>
              <a:rPr sz="700" b="1" spc="6" dirty="0">
                <a:solidFill>
                  <a:srgbClr val="858CA5"/>
                </a:solidFill>
                <a:latin typeface="Times New Roman"/>
                <a:cs typeface="Times New Roman"/>
              </a:rPr>
              <a:t>i</a:t>
            </a:r>
            <a:r>
              <a:rPr sz="700" b="1" spc="6" dirty="0">
                <a:solidFill>
                  <a:srgbClr val="7C7983"/>
                </a:solidFill>
                <a:latin typeface="Times New Roman"/>
                <a:cs typeface="Times New Roman"/>
              </a:rPr>
              <a:t>n Financ </a:t>
            </a:r>
            <a:r>
              <a:rPr sz="700" b="1" spc="6" dirty="0">
                <a:solidFill>
                  <a:srgbClr val="858CA5"/>
                </a:solidFill>
                <a:latin typeface="Times New Roman"/>
                <a:cs typeface="Times New Roman"/>
              </a:rPr>
              <a:t>i</a:t>
            </a:r>
            <a:r>
              <a:rPr sz="700" b="1" spc="6" dirty="0">
                <a:solidFill>
                  <a:srgbClr val="7C7983"/>
                </a:solidFill>
                <a:latin typeface="Times New Roman"/>
                <a:cs typeface="Times New Roman"/>
              </a:rPr>
              <a:t>al Stat ement 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05496" y="3655628"/>
            <a:ext cx="3035068" cy="789939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5747" marR="24539" algn="just">
              <a:lnSpc>
                <a:spcPts val="1839"/>
              </a:lnSpc>
            </a:pPr>
            <a:r>
              <a:rPr lang="el-GR" sz="1700" spc="38" dirty="0">
                <a:solidFill>
                  <a:srgbClr val="5E6060"/>
                </a:solidFill>
                <a:latin typeface="Arial"/>
                <a:cs typeface="Arial"/>
              </a:rPr>
              <a:t>Γνωστοποιήσεις σχετικά με τα μέτρα απόδοσης που ορίζονται από τη διοίκηση</a:t>
            </a:r>
            <a:endParaRPr lang="en-US" sz="17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61652" y="4103937"/>
            <a:ext cx="286446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b="1" spc="12" dirty="0">
                <a:solidFill>
                  <a:srgbClr val="071F70"/>
                </a:solidFill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84740" y="4103937"/>
            <a:ext cx="1326752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b="1" spc="30" dirty="0">
                <a:solidFill>
                  <a:srgbClr val="071F70"/>
                </a:solidFill>
                <a:latin typeface="Arial"/>
                <a:cs typeface="Arial"/>
              </a:rPr>
              <a:t>Μαΐου</a:t>
            </a:r>
            <a:r>
              <a:rPr sz="1700" b="1" spc="30" dirty="0">
                <a:solidFill>
                  <a:srgbClr val="071F70"/>
                </a:solidFill>
                <a:latin typeface="Arial"/>
                <a:cs typeface="Arial"/>
              </a:rPr>
              <a:t> 2024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74645" y="4142432"/>
            <a:ext cx="837160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spc="31" dirty="0">
                <a:solidFill>
                  <a:srgbClr val="5E6060"/>
                </a:solidFill>
                <a:latin typeface="Arial"/>
                <a:cs typeface="Arial"/>
              </a:rPr>
              <a:t>(MPMs)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52036" y="4743639"/>
            <a:ext cx="721700" cy="800100"/>
          </a:xfrm>
          <a:prstGeom prst="rect">
            <a:avLst/>
          </a:prstGeom>
        </p:spPr>
        <p:txBody>
          <a:bodyPr wrap="square" lIns="0" tIns="40005" rIns="0" bIns="0" rtlCol="0">
            <a:noAutofit/>
          </a:bodyPr>
          <a:lstStyle/>
          <a:p>
            <a:pPr marL="12700">
              <a:lnSpc>
                <a:spcPts val="6300"/>
              </a:lnSpc>
            </a:pPr>
            <a:r>
              <a:rPr sz="6100" spc="86" dirty="0">
                <a:solidFill>
                  <a:srgbClr val="071F70"/>
                </a:solidFill>
                <a:latin typeface="Times New Roman"/>
                <a:cs typeface="Times New Roman"/>
              </a:rPr>
              <a:t>at</a:t>
            </a:r>
            <a:endParaRPr sz="6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5556" y="4857458"/>
            <a:ext cx="4016249" cy="8001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21843" algn="just">
              <a:lnSpc>
                <a:spcPts val="1839"/>
              </a:lnSpc>
            </a:pPr>
            <a:r>
              <a:rPr lang="el-GR" sz="1700" spc="-10" dirty="0">
                <a:solidFill>
                  <a:srgbClr val="5E6060"/>
                </a:solidFill>
                <a:latin typeface="Arial"/>
                <a:cs typeface="Arial"/>
              </a:rPr>
              <a:t>Βελτιωμένη καθοδήγηση σχετικά με την ομαδοποίηση πληροφοριών (συγκεντρωτική και επιμεριστική ανάλυση)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1652" y="5216457"/>
            <a:ext cx="290048" cy="24130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sz="1700" b="1" spc="12" dirty="0">
                <a:solidFill>
                  <a:srgbClr val="071F70"/>
                </a:solidFill>
                <a:latin typeface="Arial"/>
                <a:cs typeface="Arial"/>
              </a:rPr>
              <a:t>06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2548" y="5216457"/>
            <a:ext cx="1457452" cy="271316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b="1" spc="42" dirty="0">
                <a:solidFill>
                  <a:srgbClr val="071F70"/>
                </a:solidFill>
                <a:latin typeface="Arial"/>
                <a:cs typeface="Arial"/>
              </a:rPr>
              <a:t>Ιουνίου</a:t>
            </a:r>
            <a:r>
              <a:rPr sz="1700" b="1" spc="42" dirty="0">
                <a:solidFill>
                  <a:srgbClr val="071F70"/>
                </a:solidFill>
                <a:latin typeface="Arial"/>
                <a:cs typeface="Arial"/>
              </a:rPr>
              <a:t> 2024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9108" y="5890490"/>
            <a:ext cx="1569069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b="1" spc="-4" dirty="0">
                <a:solidFill>
                  <a:srgbClr val="6E6787"/>
                </a:solidFill>
                <a:latin typeface="Arial"/>
                <a:cs typeface="Arial"/>
              </a:rPr>
              <a:t>In</a:t>
            </a:r>
            <a:r>
              <a:rPr sz="600" b="1" spc="-4" dirty="0">
                <a:solidFill>
                  <a:srgbClr val="7C7983"/>
                </a:solidFill>
                <a:latin typeface="Arial"/>
                <a:cs typeface="Arial"/>
              </a:rPr>
              <a:t>ternational Accounti</a:t>
            </a:r>
            <a:r>
              <a:rPr sz="600" b="1" spc="-4" dirty="0">
                <a:solidFill>
                  <a:srgbClr val="6E6787"/>
                </a:solidFill>
                <a:latin typeface="Arial"/>
                <a:cs typeface="Arial"/>
              </a:rPr>
              <a:t>ng  </a:t>
            </a:r>
            <a:r>
              <a:rPr sz="600" b="1" spc="-4" dirty="0">
                <a:solidFill>
                  <a:srgbClr val="7C7983"/>
                </a:solidFill>
                <a:latin typeface="Arial"/>
                <a:cs typeface="Arial"/>
              </a:rPr>
              <a:t>Standards  Board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9CA4AB-98C8-4AC9-869E-33768EA88679}"/>
              </a:ext>
            </a:extLst>
          </p:cNvPr>
          <p:cNvSpPr txBox="1"/>
          <p:nvPr/>
        </p:nvSpPr>
        <p:spPr>
          <a:xfrm>
            <a:off x="914400" y="1447800"/>
            <a:ext cx="1020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ΔΠΧΑ 18: Παρουσίαση και Γνωστοποίηση στις Οικονομικές Καταστάσεις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0276" y="346475"/>
            <a:ext cx="755564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12700">
              <a:lnSpc>
                <a:spcPts val="2735"/>
              </a:lnSpc>
            </a:pPr>
            <a:r>
              <a:rPr sz="2700" b="1" spc="-199" dirty="0">
                <a:solidFill>
                  <a:srgbClr val="FDFDFD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0" dirty="0">
                <a:solidFill>
                  <a:srgbClr val="FDFDFD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8C553-1B43-4AD6-9062-CFD088ADF0EA}"/>
              </a:ext>
            </a:extLst>
          </p:cNvPr>
          <p:cNvSpPr txBox="1"/>
          <p:nvPr/>
        </p:nvSpPr>
        <p:spPr>
          <a:xfrm>
            <a:off x="457200" y="2971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solidFill>
                  <a:schemeClr val="bg1"/>
                </a:solidFill>
              </a:rPr>
              <a:t>Ομαδοποίηση πληροφοριών (συγκεντρωτική και επιμεριστική ανάλυση)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-13252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el-GR" sz="1800">
                <a:solidFill>
                  <a:schemeClr val="bg1"/>
                </a:solidFill>
              </a:rPr>
              <a:t>Ομαδοποίηση πληροφοριών συγκεντρωτική και επιμεριστική ανάλυση)V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spc="-200" dirty="0">
                <a:solidFill>
                  <a:srgbClr val="5E6062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2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03940" y="405598"/>
            <a:ext cx="105882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solidFill>
                  <a:srgbClr val="5E6062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9716" y="2580691"/>
            <a:ext cx="3021371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 algn="just">
              <a:lnSpc>
                <a:spcPts val="2039"/>
              </a:lnSpc>
            </a:pPr>
            <a:r>
              <a:rPr lang="el-GR" sz="1900" b="1" spc="36" dirty="0">
                <a:solidFill>
                  <a:srgbClr val="071F70"/>
                </a:solidFill>
                <a:latin typeface="Arial"/>
                <a:cs typeface="Arial"/>
              </a:rPr>
              <a:t>Θέματα  των επενδυτών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1803" y="2493823"/>
            <a:ext cx="2333135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lang="el-GR" sz="1900" b="1" spc="8" dirty="0">
                <a:solidFill>
                  <a:srgbClr val="071F70"/>
                </a:solidFill>
                <a:latin typeface="Arial"/>
                <a:cs typeface="Arial"/>
              </a:rPr>
              <a:t>Το ΔΠΧΑ 18 εισάγει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6668" y="3013507"/>
            <a:ext cx="124091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900" spc="-172" dirty="0">
                <a:solidFill>
                  <a:srgbClr val="5E606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1804" y="3013507"/>
            <a:ext cx="124091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900" spc="-172" dirty="0">
                <a:solidFill>
                  <a:srgbClr val="5E606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3000" y="2812434"/>
            <a:ext cx="5659655" cy="2521566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5747" marR="28920" algn="just">
              <a:lnSpc>
                <a:spcPts val="2039"/>
              </a:lnSpc>
            </a:pP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καθοδήγηση σχετικά με το εάν οι πληροφορίες θα πρέπει να περιλαμβάνονται στις</a:t>
            </a:r>
            <a:r>
              <a:rPr lang="en-GB" sz="1900" spc="40" dirty="0">
                <a:solidFill>
                  <a:srgbClr val="5E6062"/>
                </a:solidFill>
                <a:latin typeface="Arial"/>
                <a:cs typeface="Arial"/>
              </a:rPr>
              <a:t> </a:t>
            </a: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κύριες οικονομικές καταστάσεις</a:t>
            </a:r>
            <a:endParaRPr lang="en-GB" sz="1900" spc="40" dirty="0">
              <a:solidFill>
                <a:srgbClr val="5E6062"/>
              </a:solidFill>
              <a:latin typeface="Arial"/>
              <a:cs typeface="Arial"/>
            </a:endParaRPr>
          </a:p>
          <a:p>
            <a:pPr marL="15747" marR="28920" algn="just">
              <a:lnSpc>
                <a:spcPts val="2039"/>
              </a:lnSpc>
            </a:pP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 ή στις σημειώσεις</a:t>
            </a:r>
            <a:r>
              <a:rPr lang="en-GB" sz="1900" spc="40" dirty="0">
                <a:solidFill>
                  <a:srgbClr val="5E6062"/>
                </a:solidFill>
                <a:latin typeface="Arial"/>
                <a:cs typeface="Arial"/>
              </a:rPr>
              <a:t> </a:t>
            </a: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ενισχυμένες απαιτήσεις για την ομαδοποίηση των</a:t>
            </a:r>
            <a:r>
              <a:rPr lang="en-GB" sz="1900" spc="40" dirty="0">
                <a:solidFill>
                  <a:srgbClr val="5E6062"/>
                </a:solidFill>
                <a:latin typeface="Arial"/>
                <a:cs typeface="Arial"/>
              </a:rPr>
              <a:t> </a:t>
            </a: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πληροφοριών και τη χρήση ουσιαστικών ετικετών για τα στοιχεία</a:t>
            </a:r>
            <a:r>
              <a:rPr lang="en-GB" sz="1900" spc="40" dirty="0">
                <a:solidFill>
                  <a:srgbClr val="5E6062"/>
                </a:solidFill>
                <a:latin typeface="Arial"/>
                <a:cs typeface="Arial"/>
              </a:rPr>
              <a:t> </a:t>
            </a: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που παρουσιάζονται </a:t>
            </a:r>
            <a:endParaRPr lang="en-GB" sz="1900" spc="40" dirty="0">
              <a:solidFill>
                <a:srgbClr val="5E6062"/>
              </a:solidFill>
              <a:latin typeface="Arial"/>
              <a:cs typeface="Arial"/>
            </a:endParaRPr>
          </a:p>
          <a:p>
            <a:pPr marL="15747" marR="28920" algn="just">
              <a:lnSpc>
                <a:spcPts val="2039"/>
              </a:lnSpc>
            </a:pP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ή γνωστοποιούνται</a:t>
            </a:r>
            <a:r>
              <a:rPr lang="en-GB" sz="1900" spc="40" dirty="0">
                <a:solidFill>
                  <a:srgbClr val="5E6062"/>
                </a:solidFill>
                <a:latin typeface="Arial"/>
                <a:cs typeface="Arial"/>
              </a:rPr>
              <a:t> </a:t>
            </a:r>
            <a:r>
              <a:rPr lang="el-GR" sz="1900" spc="40" dirty="0">
                <a:solidFill>
                  <a:srgbClr val="5E6062"/>
                </a:solidFill>
                <a:latin typeface="Arial"/>
                <a:cs typeface="Arial"/>
              </a:rPr>
              <a:t>συγκεκριμένες απαιτήσεις ανάλυσης για την παρουσίαση και γνωστοποίηση λειτουργικών εξόδων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1804" y="3751123"/>
            <a:ext cx="124091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900" spc="-172" dirty="0">
                <a:solidFill>
                  <a:srgbClr val="5E606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13380" y="3879893"/>
            <a:ext cx="86829" cy="292100"/>
          </a:xfrm>
          <a:prstGeom prst="rect">
            <a:avLst/>
          </a:prstGeom>
        </p:spPr>
        <p:txBody>
          <a:bodyPr wrap="square" lIns="0" tIns="14255" rIns="0" bIns="0" rtlCol="0">
            <a:noAutofit/>
          </a:bodyPr>
          <a:lstStyle/>
          <a:p>
            <a:pPr marL="12700">
              <a:lnSpc>
                <a:spcPts val="2245"/>
              </a:lnSpc>
            </a:pPr>
            <a:r>
              <a:rPr sz="2100" spc="-413" dirty="0">
                <a:solidFill>
                  <a:srgbClr val="5E6062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668" y="4065067"/>
            <a:ext cx="124091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900" spc="-172" dirty="0">
                <a:solidFill>
                  <a:srgbClr val="5E606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02" y="4055723"/>
            <a:ext cx="3115563" cy="867156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 marR="28920" algn="just">
              <a:lnSpc>
                <a:spcPts val="2039"/>
              </a:lnSpc>
            </a:pPr>
            <a:r>
              <a:rPr lang="el-GR" sz="1900" spc="43" dirty="0">
                <a:solidFill>
                  <a:srgbClr val="5E6062"/>
                </a:solidFill>
                <a:highlight>
                  <a:srgbClr val="C0C0C0"/>
                </a:highlight>
                <a:latin typeface="Arial"/>
                <a:cs typeface="Arial"/>
              </a:rPr>
              <a:t>ορισμένες εταιρείες</a:t>
            </a:r>
            <a:r>
              <a:rPr lang="en-GB" sz="1900" spc="43" dirty="0">
                <a:solidFill>
                  <a:srgbClr val="5E6062"/>
                </a:solidFill>
                <a:highlight>
                  <a:srgbClr val="C0C0C0"/>
                </a:highlight>
                <a:latin typeface="Arial"/>
                <a:cs typeface="Arial"/>
              </a:rPr>
              <a:t> </a:t>
            </a:r>
            <a:r>
              <a:rPr lang="el-GR" sz="1900" spc="43" dirty="0">
                <a:solidFill>
                  <a:srgbClr val="5E6062"/>
                </a:solidFill>
                <a:highlight>
                  <a:srgbClr val="C0C0C0"/>
                </a:highlight>
                <a:latin typeface="Arial"/>
                <a:cs typeface="Arial"/>
              </a:rPr>
              <a:t>παρέχουν πάρα πολλές λεπτομερείς πληροφορίες</a:t>
            </a:r>
            <a:endParaRPr sz="1900" dirty="0">
              <a:highlight>
                <a:srgbClr val="C0C0C0"/>
              </a:highlight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81803" y="4790491"/>
            <a:ext cx="124091" cy="266700"/>
          </a:xfrm>
          <a:prstGeom prst="rect">
            <a:avLst/>
          </a:prstGeom>
        </p:spPr>
        <p:txBody>
          <a:bodyPr wrap="square" lIns="0" tIns="12954" rIns="0" bIns="0" rtlCol="0">
            <a:noAutofit/>
          </a:bodyPr>
          <a:lstStyle/>
          <a:p>
            <a:pPr marL="12700">
              <a:lnSpc>
                <a:spcPts val="2039"/>
              </a:lnSpc>
            </a:pPr>
            <a:r>
              <a:rPr sz="1900" spc="-172" dirty="0">
                <a:solidFill>
                  <a:srgbClr val="5E6062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8E94B1-6FE2-48EB-9DD8-20638198CB54}"/>
              </a:ext>
            </a:extLst>
          </p:cNvPr>
          <p:cNvSpPr txBox="1"/>
          <p:nvPr/>
        </p:nvSpPr>
        <p:spPr>
          <a:xfrm>
            <a:off x="914400" y="1271505"/>
            <a:ext cx="9698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highlight>
                  <a:srgbClr val="C0C0C0"/>
                </a:highlight>
              </a:rPr>
              <a:t>Ομαδοποίηση πληροφοριών (συγκεντρωτική και επιμεριστική ανάλυση)</a:t>
            </a:r>
            <a:endParaRPr lang="en-US" sz="2800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64F27-0446-4B7F-A3AE-34D6FDBA9071}"/>
              </a:ext>
            </a:extLst>
          </p:cNvPr>
          <p:cNvSpPr txBox="1"/>
          <p:nvPr/>
        </p:nvSpPr>
        <p:spPr>
          <a:xfrm>
            <a:off x="1167170" y="2973462"/>
            <a:ext cx="325242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900" dirty="0"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ορισμένες εταιρείες δεν παρέχουν αρκετές λεπτομερείς πληροφορίες</a:t>
            </a:r>
            <a:endParaRPr lang="en-US" sz="1900" dirty="0"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-76200" y="27144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00892" y="398355"/>
            <a:ext cx="116260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dirty="0">
                <a:solidFill>
                  <a:srgbClr val="5E6060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1199" y="2093760"/>
            <a:ext cx="5750601" cy="309295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2700">
              <a:lnSpc>
                <a:spcPts val="1735"/>
              </a:lnSpc>
            </a:pPr>
            <a:r>
              <a:rPr lang="el-GR" sz="2000" b="1" spc="-5" dirty="0">
                <a:solidFill>
                  <a:srgbClr val="071F70"/>
                </a:solidFill>
                <a:latin typeface="Arial"/>
                <a:cs typeface="Arial"/>
              </a:rPr>
              <a:t>Κύριες Χρηματοοικονομικές Καταστάσεις </a:t>
            </a:r>
            <a:r>
              <a:rPr lang="en-GB" sz="2000" b="1" spc="-5" dirty="0">
                <a:solidFill>
                  <a:srgbClr val="071F70"/>
                </a:solidFill>
                <a:latin typeface="Arial"/>
                <a:cs typeface="Arial"/>
              </a:rPr>
              <a:t>K.X.K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0332" y="2986244"/>
            <a:ext cx="747227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600" dirty="0">
                <a:solidFill>
                  <a:srgbClr val="071F70"/>
                </a:solidFill>
                <a:latin typeface="Arial"/>
                <a:cs typeface="Arial"/>
              </a:rPr>
              <a:t>2</a:t>
            </a:r>
            <a:endParaRPr sz="7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87788" y="2991402"/>
            <a:ext cx="1520216" cy="1723281"/>
          </a:xfrm>
          <a:prstGeom prst="rect">
            <a:avLst/>
          </a:prstGeom>
        </p:spPr>
        <p:txBody>
          <a:bodyPr wrap="square" lIns="0" tIns="47307" rIns="0" bIns="0" rtlCol="0">
            <a:noAutofit/>
          </a:bodyPr>
          <a:lstStyle/>
          <a:p>
            <a:pPr marL="184404" marR="169619" algn="ctr">
              <a:lnSpc>
                <a:spcPts val="7450"/>
              </a:lnSpc>
            </a:pPr>
            <a:r>
              <a:rPr sz="7200" spc="1043" dirty="0">
                <a:solidFill>
                  <a:srgbClr val="5E6060"/>
                </a:solidFill>
                <a:latin typeface="Times New Roman"/>
                <a:cs typeface="Times New Roman"/>
              </a:rPr>
              <a:t>n</a:t>
            </a:r>
            <a:endParaRPr sz="7200" dirty="0">
              <a:latin typeface="Times New Roman"/>
              <a:cs typeface="Times New Roman"/>
            </a:endParaRPr>
          </a:p>
          <a:p>
            <a:pPr algn="ctr">
              <a:lnSpc>
                <a:spcPct val="100041"/>
              </a:lnSpc>
            </a:pPr>
            <a:r>
              <a:rPr lang="el-GR" sz="1600" spc="-19" dirty="0">
                <a:solidFill>
                  <a:srgbClr val="5E6060"/>
                </a:solidFill>
                <a:latin typeface="Arial"/>
                <a:cs typeface="Arial"/>
              </a:rPr>
              <a:t>Σημειώσεις επί των οικονομικών καταστάσεων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4956" y="3163028"/>
            <a:ext cx="716979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166" dirty="0">
                <a:solidFill>
                  <a:srgbClr val="071F70"/>
                </a:solidFill>
                <a:latin typeface="Arial"/>
                <a:cs typeface="Arial"/>
              </a:rPr>
              <a:t>=</a:t>
            </a:r>
            <a:endParaRPr sz="7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00092" y="3163028"/>
            <a:ext cx="722309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208" dirty="0">
                <a:solidFill>
                  <a:srgbClr val="071F70"/>
                </a:solidFill>
                <a:latin typeface="Arial"/>
                <a:cs typeface="Arial"/>
              </a:rPr>
              <a:t>=</a:t>
            </a:r>
            <a:endParaRPr sz="7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7660" y="3163028"/>
            <a:ext cx="722309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208" dirty="0">
                <a:solidFill>
                  <a:srgbClr val="071F70"/>
                </a:solidFill>
                <a:latin typeface="Arial"/>
                <a:cs typeface="Arial"/>
              </a:rPr>
              <a:t>=</a:t>
            </a:r>
            <a:endParaRPr sz="7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49132" y="3169124"/>
            <a:ext cx="727640" cy="939800"/>
          </a:xfrm>
          <a:prstGeom prst="rect">
            <a:avLst/>
          </a:prstGeom>
        </p:spPr>
        <p:txBody>
          <a:bodyPr wrap="square" lIns="0" tIns="46990" rIns="0" bIns="0" rtlCol="0">
            <a:noAutofit/>
          </a:bodyPr>
          <a:lstStyle/>
          <a:p>
            <a:pPr marL="12700">
              <a:lnSpc>
                <a:spcPts val="7400"/>
              </a:lnSpc>
            </a:pPr>
            <a:r>
              <a:rPr sz="7200" spc="250" dirty="0">
                <a:solidFill>
                  <a:srgbClr val="071F70"/>
                </a:solidFill>
                <a:latin typeface="Arial"/>
                <a:cs typeface="Arial"/>
              </a:rPr>
              <a:t>=</a:t>
            </a:r>
            <a:endParaRPr sz="7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4707" y="3967923"/>
            <a:ext cx="1773518" cy="1328205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213360" marR="206701" algn="ctr">
              <a:lnSpc>
                <a:spcPts val="1735"/>
              </a:lnSpc>
            </a:pPr>
            <a:r>
              <a:rPr lang="el-GR" sz="1600" spc="-8" dirty="0">
                <a:solidFill>
                  <a:srgbClr val="5E6060"/>
                </a:solidFill>
                <a:latin typeface="Arial"/>
                <a:cs typeface="Arial"/>
              </a:rPr>
              <a:t>Κατάσταση που παρουσιάζει το συνολικό εισόδημα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22289" y="4126089"/>
            <a:ext cx="1220814" cy="47244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algn="ctr">
              <a:lnSpc>
                <a:spcPts val="1735"/>
              </a:lnSpc>
            </a:pPr>
            <a:r>
              <a:rPr lang="el-GR" sz="1600" spc="0" dirty="0">
                <a:solidFill>
                  <a:srgbClr val="5E6060"/>
                </a:solidFill>
                <a:latin typeface="Arial"/>
                <a:cs typeface="Arial"/>
              </a:rPr>
              <a:t>Κατάσταση ταμειακών ροών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499" y="3974020"/>
            <a:ext cx="1648224" cy="96012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103632" marR="95949" algn="ctr">
              <a:lnSpc>
                <a:spcPts val="1735"/>
              </a:lnSpc>
            </a:pPr>
            <a:r>
              <a:rPr lang="el-GR" sz="1600" spc="2" dirty="0">
                <a:solidFill>
                  <a:srgbClr val="5E6060"/>
                </a:solidFill>
                <a:latin typeface="Arial"/>
                <a:cs typeface="Arial"/>
              </a:rPr>
              <a:t>Κατάσταση οικονομικής θέσης (ισολογισμός)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4147" y="4032124"/>
            <a:ext cx="1648225" cy="939799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algn="ctr">
              <a:lnSpc>
                <a:spcPts val="1735"/>
              </a:lnSpc>
            </a:pPr>
            <a:r>
              <a:rPr lang="el-GR" sz="1600" spc="-8" dirty="0">
                <a:solidFill>
                  <a:srgbClr val="5E6060"/>
                </a:solidFill>
                <a:latin typeface="Arial"/>
                <a:cs typeface="Arial"/>
              </a:rPr>
              <a:t>Κατάσταση κερδών ή ζημιών(κατάσταση αποτελεσμάτων)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5259" y="4211764"/>
            <a:ext cx="1002987" cy="47244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algn="ctr">
              <a:lnSpc>
                <a:spcPts val="1735"/>
              </a:lnSpc>
            </a:pPr>
            <a:r>
              <a:rPr lang="el-GR" sz="1600" spc="-16" dirty="0">
                <a:solidFill>
                  <a:srgbClr val="5E6060"/>
                </a:solidFill>
                <a:latin typeface="Arial"/>
                <a:cs typeface="Arial"/>
              </a:rPr>
              <a:t>Κατάσταση μεταβολών στα ίδια κεφάλαια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9045" y="4843276"/>
            <a:ext cx="1917701" cy="1987580"/>
          </a:xfrm>
          <a:prstGeom prst="rect">
            <a:avLst/>
          </a:prstGeom>
        </p:spPr>
        <p:txBody>
          <a:bodyPr wrap="square" lIns="0" tIns="11017" rIns="0" bIns="0" rtlCol="0">
            <a:noAutofit/>
          </a:bodyPr>
          <a:lstStyle/>
          <a:p>
            <a:pPr marL="320040" marR="318768" algn="ctr">
              <a:lnSpc>
                <a:spcPts val="1735"/>
              </a:lnSpc>
            </a:pPr>
            <a:r>
              <a:rPr lang="el-GR" sz="1600" spc="-16" dirty="0">
                <a:solidFill>
                  <a:schemeClr val="tx2"/>
                </a:solidFill>
                <a:latin typeface="Arial"/>
                <a:cs typeface="Arial"/>
              </a:rPr>
              <a:t>Ο ρόλος του είναι να παρέχει περαιτέρω πληροφορίες για το υλικό και να συμπληρώνει τις ΚΧΚ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979" y="5503823"/>
            <a:ext cx="1510898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570" dirty="0">
                <a:solidFill>
                  <a:srgbClr val="071F70"/>
                </a:solidFill>
                <a:latin typeface="Times New Roman"/>
                <a:cs typeface="Times New Roman"/>
              </a:rPr>
              <a:t>-- - - - 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40699" y="5503823"/>
            <a:ext cx="1565768" cy="101600"/>
          </a:xfrm>
          <a:prstGeom prst="rect">
            <a:avLst/>
          </a:prstGeom>
        </p:spPr>
        <p:txBody>
          <a:bodyPr wrap="square" lIns="0" tIns="254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600" spc="995" dirty="0">
                <a:solidFill>
                  <a:srgbClr val="071F70"/>
                </a:solidFill>
                <a:latin typeface="Times New Roman"/>
                <a:cs typeface="Times New Roman"/>
              </a:rPr>
              <a:t>-------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46773E-7F77-4C60-9D91-95462DD71CB3}"/>
              </a:ext>
            </a:extLst>
          </p:cNvPr>
          <p:cNvSpPr txBox="1"/>
          <p:nvPr/>
        </p:nvSpPr>
        <p:spPr>
          <a:xfrm>
            <a:off x="825499" y="1244858"/>
            <a:ext cx="10116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Ρόλοι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κύριων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ικονομικών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ατα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στάσεων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ημειώσεων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80B11B-AB89-44AA-905E-B06695C67CC2}"/>
              </a:ext>
            </a:extLst>
          </p:cNvPr>
          <p:cNvSpPr txBox="1"/>
          <p:nvPr/>
        </p:nvSpPr>
        <p:spPr>
          <a:xfrm>
            <a:off x="1074751" y="5265282"/>
            <a:ext cx="8368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Ο </a:t>
            </a:r>
            <a:r>
              <a:rPr lang="en-US" dirty="0" err="1">
                <a:solidFill>
                  <a:schemeClr val="tx2"/>
                </a:solidFill>
              </a:rPr>
              <a:t>ρόλος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είν</a:t>
            </a:r>
            <a:r>
              <a:rPr lang="en-US" dirty="0">
                <a:solidFill>
                  <a:schemeClr val="tx2"/>
                </a:solidFill>
              </a:rPr>
              <a:t>αι να παρέχει χρήσιμες δομημένες περιλήψεις των περιουσιακών στοιχείων, των υποχρεώσεων, των ιδίων κεφαλαίων, των εσόδων, των εξόδων και των ταμειακών ροών μιας εταιρείας.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-6626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0892" y="408646"/>
            <a:ext cx="106588" cy="152400"/>
          </a:xfrm>
          <a:prstGeom prst="rect">
            <a:avLst/>
          </a:prstGeom>
        </p:spPr>
        <p:txBody>
          <a:bodyPr wrap="square" lIns="0" tIns="7111" rIns="0" bIns="0" rtlCol="0">
            <a:no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solidFill>
                  <a:srgbClr val="5E6060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7972" y="1212958"/>
            <a:ext cx="6898132" cy="315238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Ρόλοι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κύριων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ικονομικών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ατα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στάσεων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5996" y="3183409"/>
            <a:ext cx="283428" cy="642049"/>
          </a:xfrm>
          <a:prstGeom prst="rect">
            <a:avLst/>
          </a:prstGeom>
        </p:spPr>
        <p:txBody>
          <a:bodyPr wrap="square" lIns="0" tIns="16859" rIns="0" bIns="0" rtlCol="0">
            <a:noAutofit/>
          </a:bodyPr>
          <a:lstStyle/>
          <a:p>
            <a:pPr marL="12700" marR="41910">
              <a:lnSpc>
                <a:spcPts val="2655"/>
              </a:lnSpc>
            </a:pPr>
            <a:r>
              <a:rPr sz="2500" b="1" spc="-992" dirty="0">
                <a:solidFill>
                  <a:srgbClr val="04144D"/>
                </a:solidFill>
                <a:latin typeface="Arial"/>
                <a:cs typeface="Arial"/>
              </a:rPr>
              <a:t>C</a:t>
            </a:r>
            <a:endParaRPr sz="2500">
              <a:latin typeface="Arial"/>
              <a:cs typeface="Arial"/>
            </a:endParaRPr>
          </a:p>
          <a:p>
            <a:pPr marL="15748">
              <a:lnSpc>
                <a:spcPts val="2345"/>
              </a:lnSpc>
            </a:pPr>
            <a:r>
              <a:rPr sz="2200" b="1" spc="-368" dirty="0">
                <a:solidFill>
                  <a:srgbClr val="04144D"/>
                </a:solidFill>
                <a:latin typeface="Times New Roman"/>
                <a:cs typeface="Times New Roman"/>
              </a:rPr>
              <a:t>@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1588" y="3438903"/>
            <a:ext cx="183514" cy="406400"/>
          </a:xfrm>
          <a:prstGeom prst="rect">
            <a:avLst/>
          </a:prstGeom>
        </p:spPr>
        <p:txBody>
          <a:bodyPr wrap="square" lIns="0" tIns="20097" rIns="0" bIns="0" rtlCol="0">
            <a:noAutofit/>
          </a:bodyPr>
          <a:lstStyle/>
          <a:p>
            <a:pPr marL="12700">
              <a:lnSpc>
                <a:spcPts val="3165"/>
              </a:lnSpc>
            </a:pPr>
            <a:r>
              <a:rPr sz="3000" spc="-704" dirty="0">
                <a:solidFill>
                  <a:srgbClr val="04144D"/>
                </a:solidFill>
                <a:latin typeface="Times New Roman"/>
                <a:cs typeface="Times New Roman"/>
              </a:rPr>
              <a:t>2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4476" y="3908865"/>
            <a:ext cx="2903162" cy="515619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marR="32385" algn="just">
              <a:lnSpc>
                <a:spcPts val="1839"/>
              </a:lnSpc>
            </a:pPr>
            <a:r>
              <a:rPr lang="el-GR" sz="1700" spc="36" dirty="0">
                <a:solidFill>
                  <a:srgbClr val="5E6060"/>
                </a:solidFill>
                <a:latin typeface="Arial"/>
                <a:cs typeface="Arial"/>
              </a:rPr>
              <a:t>Απόκτηση μιας κατανοητής επισκόπησης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6564" y="3908865"/>
            <a:ext cx="2982410" cy="106426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27939" marR="24539" algn="just">
              <a:lnSpc>
                <a:spcPts val="1839"/>
              </a:lnSpc>
            </a:pPr>
            <a:r>
              <a:rPr lang="el-GR" sz="1700" spc="36" dirty="0">
                <a:solidFill>
                  <a:srgbClr val="5E6060"/>
                </a:solidFill>
                <a:latin typeface="Arial"/>
                <a:cs typeface="Arial"/>
              </a:rPr>
              <a:t>Κάνοντας συγκρίσεις</a:t>
            </a:r>
            <a:r>
              <a:rPr lang="en-GB" sz="1700" spc="36" dirty="0">
                <a:solidFill>
                  <a:srgbClr val="5E6060"/>
                </a:solidFill>
                <a:latin typeface="Arial"/>
                <a:cs typeface="Arial"/>
              </a:rPr>
              <a:t> </a:t>
            </a:r>
            <a:r>
              <a:rPr lang="el-GR" sz="1700" spc="36" dirty="0">
                <a:solidFill>
                  <a:srgbClr val="5E6060"/>
                </a:solidFill>
                <a:latin typeface="Arial"/>
                <a:cs typeface="Arial"/>
              </a:rPr>
              <a:t>μεταξύ οντοτήτων και</a:t>
            </a:r>
            <a:r>
              <a:rPr lang="en-GB" sz="1700" spc="36" dirty="0">
                <a:solidFill>
                  <a:srgbClr val="5E6060"/>
                </a:solidFill>
                <a:latin typeface="Arial"/>
                <a:cs typeface="Arial"/>
              </a:rPr>
              <a:t> </a:t>
            </a:r>
            <a:r>
              <a:rPr lang="el-GR" sz="1700" spc="36" dirty="0">
                <a:solidFill>
                  <a:srgbClr val="5E6060"/>
                </a:solidFill>
                <a:latin typeface="Arial"/>
                <a:cs typeface="Arial"/>
              </a:rPr>
              <a:t>μεταξύ περιόδων αναφοράς</a:t>
            </a:r>
            <a:r>
              <a:rPr lang="en-GB" sz="1700" spc="36" dirty="0">
                <a:solidFill>
                  <a:srgbClr val="5E6060"/>
                </a:solidFill>
                <a:latin typeface="Arial"/>
                <a:cs typeface="Arial"/>
              </a:rPr>
              <a:t> </a:t>
            </a:r>
            <a:r>
              <a:rPr lang="el-GR" sz="1700" spc="36" dirty="0">
                <a:solidFill>
                  <a:srgbClr val="5E6060"/>
                </a:solidFill>
                <a:latin typeface="Arial"/>
                <a:cs typeface="Arial"/>
              </a:rPr>
              <a:t>για την ίδια οντότητα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7900" y="3908865"/>
            <a:ext cx="3136900" cy="106426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24891" marR="24539" algn="just">
              <a:lnSpc>
                <a:spcPts val="1839"/>
              </a:lnSpc>
            </a:pPr>
            <a:r>
              <a:rPr lang="el-GR" sz="1700" spc="11" dirty="0">
                <a:solidFill>
                  <a:srgbClr val="5E6060"/>
                </a:solidFill>
                <a:latin typeface="Arial"/>
                <a:cs typeface="Arial"/>
              </a:rPr>
              <a:t>Προσδιορισμός στοιχείων/τομέων</a:t>
            </a:r>
            <a:r>
              <a:rPr lang="en-GB" sz="1700" spc="11" dirty="0">
                <a:solidFill>
                  <a:srgbClr val="5E6060"/>
                </a:solidFill>
                <a:latin typeface="Arial"/>
                <a:cs typeface="Arial"/>
              </a:rPr>
              <a:t> </a:t>
            </a:r>
            <a:r>
              <a:rPr lang="el-GR" sz="1700" spc="11" dirty="0">
                <a:solidFill>
                  <a:srgbClr val="5E6060"/>
                </a:solidFill>
                <a:latin typeface="Arial"/>
                <a:cs typeface="Arial"/>
              </a:rPr>
              <a:t>για τους οποίους οι χρήστες επιθυμούν να</a:t>
            </a:r>
            <a:r>
              <a:rPr lang="en-GB" sz="1700" spc="11" dirty="0">
                <a:solidFill>
                  <a:srgbClr val="5E6060"/>
                </a:solidFill>
                <a:latin typeface="Arial"/>
                <a:cs typeface="Arial"/>
              </a:rPr>
              <a:t> </a:t>
            </a:r>
            <a:r>
              <a:rPr lang="el-GR" sz="1700" spc="11" dirty="0">
                <a:solidFill>
                  <a:srgbClr val="5E6060"/>
                </a:solidFill>
                <a:latin typeface="Arial"/>
                <a:cs typeface="Arial"/>
              </a:rPr>
              <a:t>αναζητήσουν πρόσθετες πληροφορίες</a:t>
            </a:r>
            <a:r>
              <a:rPr lang="en-GB" sz="1700" spc="11" dirty="0">
                <a:solidFill>
                  <a:srgbClr val="5E6060"/>
                </a:solidFill>
                <a:latin typeface="Arial"/>
                <a:cs typeface="Arial"/>
              </a:rPr>
              <a:t> </a:t>
            </a:r>
            <a:r>
              <a:rPr lang="el-GR" sz="1700" spc="11" dirty="0">
                <a:solidFill>
                  <a:srgbClr val="5E6060"/>
                </a:solidFill>
                <a:latin typeface="Arial"/>
                <a:cs typeface="Arial"/>
              </a:rPr>
              <a:t>στις σημειώσεις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180" y="5688897"/>
            <a:ext cx="10574020" cy="515620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>
              <a:lnSpc>
                <a:spcPts val="1839"/>
              </a:lnSpc>
            </a:pPr>
            <a:r>
              <a:rPr lang="el-GR" sz="1700" spc="33" dirty="0">
                <a:solidFill>
                  <a:srgbClr val="5E6060"/>
                </a:solidFill>
                <a:latin typeface="Arial"/>
                <a:cs typeface="Arial"/>
              </a:rPr>
              <a:t>Μια οντότητα θα χρησιμοποιήσει τον ρόλο των κύριων οικονομικών καταστάσεων για να καθορίσει ποιες </a:t>
            </a:r>
            <a:r>
              <a:rPr lang="el-GR" sz="1700" b="1" spc="33" dirty="0">
                <a:solidFill>
                  <a:srgbClr val="5E6060"/>
                </a:solidFill>
                <a:latin typeface="Arial"/>
                <a:cs typeface="Arial"/>
              </a:rPr>
              <a:t>σημαντικές</a:t>
            </a:r>
            <a:r>
              <a:rPr lang="el-GR" sz="1700" spc="33" dirty="0">
                <a:solidFill>
                  <a:srgbClr val="5E6060"/>
                </a:solidFill>
                <a:latin typeface="Arial"/>
                <a:cs typeface="Arial"/>
              </a:rPr>
              <a:t>  πληροφορίες θα παρουσιάσει </a:t>
            </a:r>
            <a:r>
              <a:rPr lang="el-GR" sz="1700" spc="33" dirty="0" err="1">
                <a:solidFill>
                  <a:srgbClr val="5E6060"/>
                </a:solidFill>
                <a:latin typeface="Arial"/>
                <a:cs typeface="Arial"/>
              </a:rPr>
              <a:t>σ’αυτές</a:t>
            </a:r>
            <a:r>
              <a:rPr lang="el-GR" sz="1700" spc="33" dirty="0">
                <a:solidFill>
                  <a:srgbClr val="5E606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DE3BC-35FE-462D-912D-A564A9A9CDEC}"/>
              </a:ext>
            </a:extLst>
          </p:cNvPr>
          <p:cNvSpPr txBox="1"/>
          <p:nvPr/>
        </p:nvSpPr>
        <p:spPr>
          <a:xfrm>
            <a:off x="932180" y="1717596"/>
            <a:ext cx="10003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Γι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την παροχή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δομημένων περιλήψεων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των αναγνωρισμένων περιουσιακών στοιχείων, υποχρεώσεων, εσόδων από ίδια κεφάλαια, εξόδων και ταμειακών ροών μιας οντότητας που υποβάλλει αναφορά, οι οποίες είναι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χρήσιμες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για: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-22860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60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60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210036" y="396507"/>
            <a:ext cx="183286" cy="177800"/>
          </a:xfrm>
          <a:prstGeom prst="rect">
            <a:avLst/>
          </a:prstGeom>
        </p:spPr>
        <p:txBody>
          <a:bodyPr wrap="square" lIns="0" tIns="8509" rIns="0" bIns="0" rtlCol="0">
            <a:noAutofit/>
          </a:bodyPr>
          <a:lstStyle/>
          <a:p>
            <a:pPr marL="12700">
              <a:lnSpc>
                <a:spcPts val="1340"/>
              </a:lnSpc>
            </a:pPr>
            <a:r>
              <a:rPr sz="1200" spc="-187" dirty="0">
                <a:solidFill>
                  <a:srgbClr val="606060"/>
                </a:solidFill>
                <a:latin typeface="Courier New"/>
                <a:cs typeface="Courier New"/>
              </a:rPr>
              <a:t>10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0600" y="1018183"/>
            <a:ext cx="8135051" cy="690927"/>
          </a:xfrm>
          <a:prstGeom prst="rect">
            <a:avLst/>
          </a:prstGeom>
        </p:spPr>
        <p:txBody>
          <a:bodyPr wrap="square" lIns="0" tIns="15557" rIns="0" bIns="0" rtlCol="0">
            <a:noAutofit/>
          </a:bodyPr>
          <a:lstStyle/>
          <a:p>
            <a:pPr marL="12700">
              <a:lnSpc>
                <a:spcPts val="2450"/>
              </a:lnSpc>
            </a:pPr>
            <a:r>
              <a:rPr lang="el-GR" sz="2300" b="1" spc="-42" dirty="0">
                <a:solidFill>
                  <a:srgbClr val="606060"/>
                </a:solidFill>
                <a:latin typeface="Arial"/>
                <a:cs typeface="Arial"/>
              </a:rPr>
              <a:t>Χρήσιμη δομημένη περίληψη και ουσιώδης αξιολόγηση </a:t>
            </a:r>
            <a:r>
              <a:rPr sz="1100" spc="-1" dirty="0">
                <a:solidFill>
                  <a:srgbClr val="2F2F2F"/>
                </a:solidFill>
                <a:latin typeface="Arial"/>
                <a:cs typeface="Arial"/>
              </a:rPr>
              <a:t>Mate</a:t>
            </a:r>
            <a:r>
              <a:rPr sz="1100" spc="-1" dirty="0">
                <a:solidFill>
                  <a:srgbClr val="423F3F"/>
                </a:solidFill>
                <a:latin typeface="Arial"/>
                <a:cs typeface="Arial"/>
              </a:rPr>
              <a:t>r</a:t>
            </a:r>
            <a:r>
              <a:rPr sz="1100" spc="-1" dirty="0">
                <a:solidFill>
                  <a:srgbClr val="2F2F2F"/>
                </a:solidFill>
                <a:latin typeface="Arial"/>
                <a:cs typeface="Arial"/>
              </a:rPr>
              <a:t>iality process </a:t>
            </a:r>
            <a:r>
              <a:rPr sz="1100" spc="-1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1100" spc="-1" dirty="0">
                <a:solidFill>
                  <a:srgbClr val="2F2F2F"/>
                </a:solidFill>
                <a:latin typeface="Arial"/>
                <a:cs typeface="Arial"/>
              </a:rPr>
              <a:t>n IFRS Pract</a:t>
            </a:r>
            <a:r>
              <a:rPr sz="1100" spc="-1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1100" spc="-1" dirty="0">
                <a:solidFill>
                  <a:srgbClr val="2F2F2F"/>
                </a:solidFill>
                <a:latin typeface="Arial"/>
                <a:cs typeface="Arial"/>
              </a:rPr>
              <a:t>ce Statement 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2364" y="1966704"/>
            <a:ext cx="471756" cy="889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000"/>
              </a:lnSpc>
            </a:pPr>
            <a:r>
              <a:rPr sz="6800" spc="-1055" dirty="0">
                <a:solidFill>
                  <a:srgbClr val="2F2F2F"/>
                </a:solidFill>
                <a:latin typeface="Arial"/>
                <a:cs typeface="Arial"/>
              </a:rPr>
              <a:t>I </a:t>
            </a:r>
            <a:r>
              <a:rPr sz="6800" u="sng" spc="-105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endParaRPr sz="6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61108" y="2096091"/>
            <a:ext cx="1969642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i="1" spc="-1" dirty="0">
                <a:solidFill>
                  <a:srgbClr val="2F2F2F"/>
                </a:solidFill>
                <a:latin typeface="Arial"/>
                <a:cs typeface="Arial"/>
              </a:rPr>
              <a:t>Mak</a:t>
            </a:r>
            <a:r>
              <a:rPr sz="1100" i="1" spc="-1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1100" i="1" spc="-1" dirty="0">
                <a:solidFill>
                  <a:srgbClr val="2F2F2F"/>
                </a:solidFill>
                <a:latin typeface="Arial"/>
                <a:cs typeface="Arial"/>
              </a:rPr>
              <a:t>ng Materiality Judgements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45868" y="2532348"/>
            <a:ext cx="104459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37585" y="2431809"/>
            <a:ext cx="607059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4" dirty="0">
                <a:solidFill>
                  <a:srgbClr val="504D4D"/>
                </a:solidFill>
                <a:latin typeface="Arial"/>
                <a:cs typeface="Arial"/>
              </a:rPr>
              <a:t>e</a:t>
            </a:r>
            <a:r>
              <a:rPr sz="800" spc="4" dirty="0">
                <a:solidFill>
                  <a:srgbClr val="423F3F"/>
                </a:solidFill>
                <a:latin typeface="Arial"/>
                <a:cs typeface="Arial"/>
              </a:rPr>
              <a:t>q</a:t>
            </a:r>
            <a:r>
              <a:rPr sz="800" spc="4" dirty="0">
                <a:solidFill>
                  <a:srgbClr val="504D4D"/>
                </a:solidFill>
                <a:latin typeface="Arial"/>
                <a:cs typeface="Arial"/>
              </a:rPr>
              <a:t>u</a:t>
            </a:r>
            <a:r>
              <a:rPr sz="800" spc="4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4" dirty="0">
                <a:solidFill>
                  <a:srgbClr val="504D4D"/>
                </a:solidFill>
                <a:latin typeface="Arial"/>
                <a:cs typeface="Arial"/>
              </a:rPr>
              <a:t>reme</a:t>
            </a:r>
            <a:r>
              <a:rPr sz="800" spc="4" dirty="0">
                <a:solidFill>
                  <a:srgbClr val="423F3F"/>
                </a:solidFill>
                <a:latin typeface="Arial"/>
                <a:cs typeface="Arial"/>
              </a:rPr>
              <a:t>n</a:t>
            </a:r>
            <a:r>
              <a:rPr sz="800" spc="4" dirty="0">
                <a:solidFill>
                  <a:srgbClr val="606060"/>
                </a:solidFill>
                <a:latin typeface="Arial"/>
                <a:cs typeface="Arial"/>
              </a:rPr>
              <a:t>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38963" y="2324765"/>
            <a:ext cx="1482206" cy="242824"/>
          </a:xfrm>
          <a:prstGeom prst="rect">
            <a:avLst/>
          </a:prstGeom>
        </p:spPr>
        <p:txBody>
          <a:bodyPr wrap="square" lIns="0" tIns="8318" rIns="0" bIns="0" rtlCol="0">
            <a:noAutofit/>
          </a:bodyPr>
          <a:lstStyle/>
          <a:p>
            <a:pPr marL="116332" indent="-103632">
              <a:lnSpc>
                <a:spcPts val="910"/>
              </a:lnSpc>
            </a:pP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K</a:t>
            </a:r>
            <a:r>
              <a:rPr sz="800" spc="-19" dirty="0">
                <a:solidFill>
                  <a:srgbClr val="423F3F"/>
                </a:solidFill>
                <a:latin typeface="Arial"/>
                <a:cs typeface="Arial"/>
              </a:rPr>
              <a:t>no</a:t>
            </a:r>
            <a:r>
              <a:rPr sz="800" spc="-29" dirty="0">
                <a:solidFill>
                  <a:srgbClr val="606060"/>
                </a:solidFill>
                <a:latin typeface="Arial"/>
                <a:cs typeface="Arial"/>
              </a:rPr>
              <a:t>w</a:t>
            </a:r>
            <a:r>
              <a:rPr sz="800" spc="-9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e</a:t>
            </a:r>
            <a:r>
              <a:rPr sz="800" spc="-19" dirty="0">
                <a:solidFill>
                  <a:srgbClr val="423F3F"/>
                </a:solidFill>
                <a:latin typeface="Arial"/>
                <a:cs typeface="Arial"/>
              </a:rPr>
              <a:t>dg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e</a:t>
            </a:r>
            <a:r>
              <a:rPr sz="800" spc="158" dirty="0">
                <a:solidFill>
                  <a:srgbClr val="504D4D"/>
                </a:solidFill>
                <a:latin typeface="Arial"/>
                <a:cs typeface="Arial"/>
              </a:rPr>
              <a:t> 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ab</a:t>
            </a:r>
            <a:r>
              <a:rPr sz="800" spc="-19" dirty="0">
                <a:solidFill>
                  <a:srgbClr val="423F3F"/>
                </a:solidFill>
                <a:latin typeface="Arial"/>
                <a:cs typeface="Arial"/>
              </a:rPr>
              <a:t>o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u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t</a:t>
            </a:r>
            <a:r>
              <a:rPr sz="800" spc="116" dirty="0">
                <a:solidFill>
                  <a:srgbClr val="423F3F"/>
                </a:solidFill>
                <a:latin typeface="Arial"/>
                <a:cs typeface="Arial"/>
              </a:rPr>
              <a:t> 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p</a:t>
            </a:r>
            <a:r>
              <a:rPr sz="800" spc="-14" dirty="0">
                <a:solidFill>
                  <a:srgbClr val="504D4D"/>
                </a:solidFill>
                <a:latin typeface="Arial"/>
                <a:cs typeface="Arial"/>
              </a:rPr>
              <a:t>r</a:t>
            </a:r>
            <a:r>
              <a:rPr sz="800" spc="-9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-29" dirty="0">
                <a:solidFill>
                  <a:srgbClr val="423F3F"/>
                </a:solidFill>
                <a:latin typeface="Arial"/>
                <a:cs typeface="Arial"/>
              </a:rPr>
              <a:t>m</a:t>
            </a:r>
            <a:r>
              <a:rPr sz="800" spc="-25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-14" dirty="0">
                <a:solidFill>
                  <a:srgbClr val="504D4D"/>
                </a:solidFill>
                <a:latin typeface="Arial"/>
                <a:cs typeface="Arial"/>
              </a:rPr>
              <a:t>r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y</a:t>
            </a:r>
            <a:r>
              <a:rPr sz="800" spc="175" dirty="0">
                <a:solidFill>
                  <a:srgbClr val="504D4D"/>
                </a:solidFill>
                <a:latin typeface="Arial"/>
                <a:cs typeface="Arial"/>
              </a:rPr>
              <a:t> 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use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rs' 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co</a:t>
            </a:r>
            <a:r>
              <a:rPr sz="800" spc="-34" dirty="0">
                <a:solidFill>
                  <a:srgbClr val="504D4D"/>
                </a:solidFill>
                <a:latin typeface="Arial"/>
                <a:cs typeface="Arial"/>
              </a:rPr>
              <a:t>mm</a:t>
            </a:r>
            <a:r>
              <a:rPr sz="800" spc="-19" dirty="0">
                <a:solidFill>
                  <a:srgbClr val="504D4D"/>
                </a:solidFill>
                <a:latin typeface="Arial"/>
                <a:cs typeface="Arial"/>
              </a:rPr>
              <a:t>o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sz="800" spc="198" dirty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800" spc="-56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-11" dirty="0">
                <a:solidFill>
                  <a:srgbClr val="423F3F"/>
                </a:solidFill>
                <a:latin typeface="Arial"/>
                <a:cs typeface="Arial"/>
              </a:rPr>
              <a:t>n</a:t>
            </a:r>
            <a:r>
              <a:rPr sz="800" spc="16" dirty="0">
                <a:solidFill>
                  <a:srgbClr val="504D4D"/>
                </a:solidFill>
                <a:latin typeface="Arial"/>
                <a:cs typeface="Arial"/>
              </a:rPr>
              <a:t>f</a:t>
            </a:r>
            <a:r>
              <a:rPr sz="800" spc="11" dirty="0">
                <a:solidFill>
                  <a:srgbClr val="423F3F"/>
                </a:solidFill>
                <a:latin typeface="Arial"/>
                <a:cs typeface="Arial"/>
              </a:rPr>
              <a:t>o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r</a:t>
            </a:r>
            <a:r>
              <a:rPr sz="800" spc="4" dirty="0">
                <a:solidFill>
                  <a:srgbClr val="606060"/>
                </a:solidFill>
                <a:latin typeface="Arial"/>
                <a:cs typeface="Arial"/>
              </a:rPr>
              <a:t>m</a:t>
            </a:r>
            <a:r>
              <a:rPr sz="800" spc="11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16" dirty="0">
                <a:solidFill>
                  <a:srgbClr val="504D4D"/>
                </a:solidFill>
                <a:latin typeface="Arial"/>
                <a:cs typeface="Arial"/>
              </a:rPr>
              <a:t>t</a:t>
            </a:r>
            <a:r>
              <a:rPr sz="800" spc="-31" dirty="0">
                <a:solidFill>
                  <a:srgbClr val="504D4D"/>
                </a:solidFill>
                <a:latin typeface="Arial"/>
                <a:cs typeface="Arial"/>
              </a:rPr>
              <a:t>i</a:t>
            </a:r>
            <a:r>
              <a:rPr sz="800" spc="31" dirty="0">
                <a:solidFill>
                  <a:srgbClr val="504D4D"/>
                </a:solidFill>
                <a:latin typeface="Arial"/>
                <a:cs typeface="Arial"/>
              </a:rPr>
              <a:t>o</a:t>
            </a:r>
            <a:r>
              <a:rPr sz="800" spc="-17" dirty="0">
                <a:solidFill>
                  <a:srgbClr val="423F3F"/>
                </a:solidFill>
                <a:latin typeface="Arial"/>
                <a:cs typeface="Arial"/>
              </a:rPr>
              <a:t>n</a:t>
            </a:r>
            <a:r>
              <a:rPr sz="800" spc="69" dirty="0">
                <a:solidFill>
                  <a:srgbClr val="423F3F"/>
                </a:solidFill>
                <a:latin typeface="Arial"/>
                <a:cs typeface="Arial"/>
              </a:rPr>
              <a:t> </a:t>
            </a:r>
            <a:r>
              <a:rPr sz="800" spc="-59" dirty="0">
                <a:solidFill>
                  <a:srgbClr val="423F3F"/>
                </a:solidFill>
                <a:latin typeface="Arial"/>
                <a:cs typeface="Arial"/>
              </a:rPr>
              <a:t>n</a:t>
            </a:r>
            <a:r>
              <a:rPr sz="800" spc="11" dirty="0">
                <a:solidFill>
                  <a:srgbClr val="504D4D"/>
                </a:solidFill>
                <a:latin typeface="Arial"/>
                <a:cs typeface="Arial"/>
              </a:rPr>
              <a:t>e</a:t>
            </a:r>
            <a:r>
              <a:rPr sz="800" spc="-11" dirty="0">
                <a:solidFill>
                  <a:srgbClr val="504D4D"/>
                </a:solidFill>
                <a:latin typeface="Arial"/>
                <a:cs typeface="Arial"/>
              </a:rPr>
              <a:t>e</a:t>
            </a:r>
            <a:r>
              <a:rPr sz="800" spc="11" dirty="0">
                <a:solidFill>
                  <a:srgbClr val="504D4D"/>
                </a:solidFill>
                <a:latin typeface="Arial"/>
                <a:cs typeface="Arial"/>
              </a:rPr>
              <a:t>d</a:t>
            </a:r>
            <a:r>
              <a:rPr sz="800" spc="27" dirty="0">
                <a:solidFill>
                  <a:srgbClr val="504D4D"/>
                </a:solidFill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1260" y="2594455"/>
            <a:ext cx="323847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-6" dirty="0">
                <a:solidFill>
                  <a:srgbClr val="2F2F2F"/>
                </a:solidFill>
                <a:latin typeface="Arial"/>
                <a:cs typeface="Arial"/>
              </a:rPr>
              <a:t>Step  </a:t>
            </a:r>
            <a:r>
              <a:rPr sz="700" b="1" spc="-6" dirty="0">
                <a:solidFill>
                  <a:srgbClr val="423F3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8148" y="2372940"/>
            <a:ext cx="364322" cy="104726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-3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spc="-3" dirty="0">
                <a:solidFill>
                  <a:srgbClr val="504D4D"/>
                </a:solidFill>
                <a:latin typeface="Arial"/>
                <a:cs typeface="Arial"/>
              </a:rPr>
              <a:t>den</a:t>
            </a:r>
            <a:r>
              <a:rPr sz="800" spc="-3" dirty="0">
                <a:solidFill>
                  <a:srgbClr val="606060"/>
                </a:solidFill>
                <a:latin typeface="Arial"/>
                <a:cs typeface="Arial"/>
              </a:rPr>
              <a:t>ti</a:t>
            </a:r>
            <a:r>
              <a:rPr sz="800" spc="-3" dirty="0">
                <a:solidFill>
                  <a:srgbClr val="504D4D"/>
                </a:solidFill>
                <a:latin typeface="Arial"/>
                <a:cs typeface="Arial"/>
              </a:rPr>
              <a:t>fy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06418" y="2289060"/>
            <a:ext cx="875283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of </a:t>
            </a:r>
            <a:r>
              <a:rPr sz="800" spc="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FR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S S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tan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d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rd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3428" y="2665313"/>
            <a:ext cx="79588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900" spc="41" dirty="0">
                <a:solidFill>
                  <a:srgbClr val="2F2F2F"/>
                </a:solidFill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30372" y="2665313"/>
            <a:ext cx="152038" cy="139700"/>
          </a:xfrm>
          <a:prstGeom prst="rect">
            <a:avLst/>
          </a:prstGeom>
        </p:spPr>
        <p:txBody>
          <a:bodyPr wrap="square" lIns="0" tIns="6477" rIns="0" bIns="0" rtlCol="0">
            <a:noAutofit/>
          </a:bodyPr>
          <a:lstStyle/>
          <a:p>
            <a:pPr marL="12700">
              <a:lnSpc>
                <a:spcPts val="1019"/>
              </a:lnSpc>
            </a:pPr>
            <a:r>
              <a:rPr sz="900" spc="55" dirty="0">
                <a:solidFill>
                  <a:srgbClr val="423F3F"/>
                </a:solidFill>
                <a:latin typeface="Arial"/>
                <a:cs typeface="Arial"/>
              </a:rPr>
              <a:t>_.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38963" y="3450646"/>
            <a:ext cx="542926" cy="439173"/>
          </a:xfrm>
          <a:prstGeom prst="rect">
            <a:avLst/>
          </a:prstGeom>
        </p:spPr>
        <p:txBody>
          <a:bodyPr wrap="square" lIns="0" tIns="8318" rIns="0" bIns="0" rtlCol="0">
            <a:noAutofit/>
          </a:bodyPr>
          <a:lstStyle/>
          <a:p>
            <a:pPr marL="46609" marR="3937" indent="0" algn="ctr">
              <a:lnSpc>
                <a:spcPts val="910"/>
              </a:lnSpc>
            </a:pPr>
            <a:r>
              <a:rPr sz="800" spc="-4" dirty="0">
                <a:solidFill>
                  <a:srgbClr val="423F3F"/>
                </a:solidFill>
                <a:latin typeface="Arial"/>
                <a:cs typeface="Arial"/>
              </a:rPr>
              <a:t>Qu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-4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i</a:t>
            </a:r>
            <a:r>
              <a:rPr sz="800" spc="-4" dirty="0">
                <a:solidFill>
                  <a:srgbClr val="606060"/>
                </a:solidFill>
                <a:latin typeface="Arial"/>
                <a:cs typeface="Arial"/>
              </a:rPr>
              <a:t>t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-4" dirty="0">
                <a:solidFill>
                  <a:srgbClr val="606060"/>
                </a:solidFill>
                <a:latin typeface="Arial"/>
                <a:cs typeface="Arial"/>
              </a:rPr>
              <a:t>ti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v</a:t>
            </a:r>
            <a:r>
              <a:rPr sz="800" spc="-4" dirty="0">
                <a:solidFill>
                  <a:srgbClr val="606060"/>
                </a:solidFill>
                <a:latin typeface="Arial"/>
                <a:cs typeface="Arial"/>
              </a:rPr>
              <a:t>e 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fac</a:t>
            </a:r>
            <a:r>
              <a:rPr sz="800" spc="-4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o</a:t>
            </a:r>
            <a:r>
              <a:rPr sz="800" spc="-4" dirty="0">
                <a:solidFill>
                  <a:srgbClr val="606060"/>
                </a:solidFill>
                <a:latin typeface="Arial"/>
                <a:cs typeface="Arial"/>
              </a:rPr>
              <a:t>r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  <a:p>
            <a:pPr marL="6128" marR="24544" algn="ctr">
              <a:lnSpc>
                <a:spcPct val="100041"/>
              </a:lnSpc>
              <a:spcBef>
                <a:spcPts val="74"/>
              </a:spcBef>
            </a:pPr>
            <a:r>
              <a:rPr sz="600" spc="19" dirty="0">
                <a:solidFill>
                  <a:srgbClr val="606060"/>
                </a:solidFill>
                <a:latin typeface="Arial"/>
                <a:cs typeface="Arial"/>
              </a:rPr>
              <a:t>entity-spec</a:t>
            </a:r>
            <a:r>
              <a:rPr sz="600" spc="19" dirty="0">
                <a:solidFill>
                  <a:srgbClr val="504D4D"/>
                </a:solidFill>
                <a:latin typeface="Arial"/>
                <a:cs typeface="Arial"/>
              </a:rPr>
              <a:t>if</a:t>
            </a:r>
            <a:r>
              <a:rPr sz="600" spc="19" dirty="0">
                <a:solidFill>
                  <a:srgbClr val="606060"/>
                </a:solidFill>
                <a:latin typeface="Arial"/>
                <a:cs typeface="Arial"/>
              </a:rPr>
              <a:t>ic an</a:t>
            </a:r>
            <a:r>
              <a:rPr sz="600" spc="19" dirty="0">
                <a:solidFill>
                  <a:srgbClr val="504D4D"/>
                </a:solidFill>
                <a:latin typeface="Arial"/>
                <a:cs typeface="Arial"/>
              </a:rPr>
              <a:t>d </a:t>
            </a:r>
            <a:r>
              <a:rPr sz="600" spc="19" dirty="0">
                <a:solidFill>
                  <a:srgbClr val="606060"/>
                </a:solidFill>
                <a:latin typeface="Arial"/>
                <a:cs typeface="Arial"/>
              </a:rPr>
              <a:t>externa</a:t>
            </a:r>
            <a:r>
              <a:rPr sz="600" spc="19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19708" y="3555491"/>
            <a:ext cx="369316" cy="229485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 marR="15240">
              <a:lnSpc>
                <a:spcPct val="95825"/>
              </a:lnSpc>
            </a:pPr>
            <a:r>
              <a:rPr sz="700" b="1" spc="9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700" b="1" spc="9" dirty="0">
                <a:solidFill>
                  <a:srgbClr val="423F3F"/>
                </a:solidFill>
                <a:latin typeface="Arial"/>
                <a:cs typeface="Arial"/>
              </a:rPr>
              <a:t>t</a:t>
            </a:r>
            <a:r>
              <a:rPr sz="700" b="1" spc="9" dirty="0">
                <a:solidFill>
                  <a:srgbClr val="2F2F2F"/>
                </a:solidFill>
                <a:latin typeface="Arial"/>
                <a:cs typeface="Arial"/>
              </a:rPr>
              <a:t>ep  2</a:t>
            </a:r>
            <a:endParaRPr sz="700" dirty="0">
              <a:latin typeface="Arial"/>
              <a:cs typeface="Arial"/>
            </a:endParaRPr>
          </a:p>
          <a:p>
            <a:pPr marL="12700">
              <a:lnSpc>
                <a:spcPts val="910"/>
              </a:lnSpc>
              <a:spcBef>
                <a:spcPts val="45"/>
              </a:spcBef>
            </a:pPr>
            <a:r>
              <a:rPr sz="800" spc="1" dirty="0">
                <a:solidFill>
                  <a:srgbClr val="423F3F"/>
                </a:solidFill>
                <a:latin typeface="Arial"/>
                <a:cs typeface="Arial"/>
              </a:rPr>
              <a:t>A</a:t>
            </a:r>
            <a:r>
              <a:rPr sz="800" spc="1" dirty="0">
                <a:solidFill>
                  <a:srgbClr val="504D4D"/>
                </a:solidFill>
                <a:latin typeface="Arial"/>
                <a:cs typeface="Arial"/>
              </a:rPr>
              <a:t>sse</a:t>
            </a:r>
            <a:r>
              <a:rPr sz="800" spc="1" dirty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800" spc="1" dirty="0">
                <a:solidFill>
                  <a:srgbClr val="504D4D"/>
                </a:solidFill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42364" y="4758672"/>
            <a:ext cx="205175" cy="889000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12700">
              <a:lnSpc>
                <a:spcPts val="7000"/>
              </a:lnSpc>
            </a:pPr>
            <a:r>
              <a:rPr sz="6800" spc="-1488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6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9244" y="4873079"/>
            <a:ext cx="160040" cy="495300"/>
          </a:xfrm>
          <a:prstGeom prst="rect">
            <a:avLst/>
          </a:prstGeom>
        </p:spPr>
        <p:txBody>
          <a:bodyPr wrap="square" lIns="0" tIns="24638" rIns="0" bIns="0" rtlCol="0">
            <a:noAutofit/>
          </a:bodyPr>
          <a:lstStyle/>
          <a:p>
            <a:pPr marL="12700">
              <a:lnSpc>
                <a:spcPts val="3879"/>
              </a:lnSpc>
            </a:pPr>
            <a:r>
              <a:rPr sz="3700" spc="-726" dirty="0">
                <a:solidFill>
                  <a:srgbClr val="2F2F2F"/>
                </a:solidFill>
                <a:latin typeface="Times New Roman"/>
                <a:cs typeface="Times New Roman"/>
              </a:rPr>
              <a:t>!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8684" y="5354796"/>
            <a:ext cx="123530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30" dirty="0">
                <a:solidFill>
                  <a:srgbClr val="423F3F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0313" y="5253075"/>
            <a:ext cx="1362838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r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gan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se the </a:t>
            </a:r>
            <a:r>
              <a:rPr sz="800" spc="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nf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or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m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at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on w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th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1260" y="5386423"/>
            <a:ext cx="338099" cy="114300"/>
          </a:xfrm>
          <a:prstGeom prst="rect">
            <a:avLst/>
          </a:prstGeom>
        </p:spPr>
        <p:txBody>
          <a:bodyPr wrap="square" lIns="0" tIns="1270" rIns="0" bIns="0" rtlCol="0">
            <a:noAutofit/>
          </a:bodyPr>
          <a:lstStyle/>
          <a:p>
            <a:pPr marL="12700">
              <a:lnSpc>
                <a:spcPct val="95825"/>
              </a:lnSpc>
            </a:pPr>
            <a:r>
              <a:rPr sz="700" b="1" spc="9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700" b="1" spc="9" dirty="0">
                <a:solidFill>
                  <a:srgbClr val="423F3F"/>
                </a:solidFill>
                <a:latin typeface="Arial"/>
                <a:cs typeface="Arial"/>
              </a:rPr>
              <a:t>t</a:t>
            </a:r>
            <a:r>
              <a:rPr sz="700" b="1" spc="9" dirty="0">
                <a:solidFill>
                  <a:srgbClr val="2F2F2F"/>
                </a:solidFill>
                <a:latin typeface="Arial"/>
                <a:cs typeface="Arial"/>
              </a:rPr>
              <a:t>ep  3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6382" y="5120729"/>
            <a:ext cx="448438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-4" dirty="0">
                <a:solidFill>
                  <a:srgbClr val="423F3F"/>
                </a:solidFill>
                <a:latin typeface="Arial"/>
                <a:cs typeface="Arial"/>
              </a:rPr>
              <a:t>O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rg</a:t>
            </a:r>
            <a:r>
              <a:rPr sz="800" spc="-4" dirty="0">
                <a:solidFill>
                  <a:srgbClr val="606060"/>
                </a:solidFill>
                <a:latin typeface="Arial"/>
                <a:cs typeface="Arial"/>
              </a:rPr>
              <a:t>a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n</a:t>
            </a:r>
            <a:r>
              <a:rPr sz="800" spc="-4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800" spc="-4" dirty="0">
                <a:solidFill>
                  <a:srgbClr val="606060"/>
                </a:solidFill>
                <a:latin typeface="Arial"/>
                <a:cs typeface="Arial"/>
              </a:rPr>
              <a:t>s</a:t>
            </a:r>
            <a:r>
              <a:rPr sz="800" spc="-4" dirty="0">
                <a:solidFill>
                  <a:srgbClr val="504D4D"/>
                </a:solidFill>
                <a:latin typeface="Arial"/>
                <a:cs typeface="Arial"/>
              </a:rPr>
              <a:t>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260" y="5446643"/>
            <a:ext cx="656279" cy="892925"/>
          </a:xfrm>
          <a:prstGeom prst="rect">
            <a:avLst/>
          </a:prstGeom>
        </p:spPr>
        <p:txBody>
          <a:bodyPr wrap="square" lIns="0" tIns="44450" rIns="0" bIns="0" rtlCol="0">
            <a:noAutofit/>
          </a:bodyPr>
          <a:lstStyle/>
          <a:p>
            <a:pPr marL="12700">
              <a:lnSpc>
                <a:spcPts val="7000"/>
              </a:lnSpc>
            </a:pPr>
            <a:r>
              <a:rPr sz="700" b="1" spc="25" dirty="0">
                <a:solidFill>
                  <a:srgbClr val="2F2F2F"/>
                </a:solidFill>
                <a:latin typeface="Arial"/>
                <a:cs typeface="Arial"/>
              </a:rPr>
              <a:t>S</a:t>
            </a:r>
            <a:r>
              <a:rPr sz="700" b="1" spc="9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700" b="1" spc="19" dirty="0">
                <a:solidFill>
                  <a:srgbClr val="2F2F2F"/>
                </a:solidFill>
                <a:latin typeface="Arial"/>
                <a:cs typeface="Arial"/>
              </a:rPr>
              <a:t>e</a:t>
            </a:r>
            <a:r>
              <a:rPr sz="700" b="1" spc="0" dirty="0">
                <a:solidFill>
                  <a:srgbClr val="2F2F2F"/>
                </a:solidFill>
                <a:latin typeface="Arial"/>
                <a:cs typeface="Arial"/>
              </a:rPr>
              <a:t>p </a:t>
            </a:r>
            <a:r>
              <a:rPr sz="700" b="1" spc="1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700" b="1" spc="0" dirty="0">
                <a:solidFill>
                  <a:srgbClr val="423F3F"/>
                </a:solidFill>
                <a:latin typeface="Arial"/>
                <a:cs typeface="Arial"/>
              </a:rPr>
              <a:t>4     </a:t>
            </a:r>
            <a:r>
              <a:rPr sz="700" b="1" spc="29" dirty="0">
                <a:solidFill>
                  <a:srgbClr val="423F3F"/>
                </a:solidFill>
                <a:latin typeface="Arial"/>
                <a:cs typeface="Arial"/>
              </a:rPr>
              <a:t> </a:t>
            </a:r>
            <a:r>
              <a:rPr sz="6800" spc="-1488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endParaRPr sz="6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8430" y="5148547"/>
            <a:ext cx="1341627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the draft f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na</a:t>
            </a:r>
            <a:r>
              <a:rPr sz="800" spc="0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c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0" dirty="0">
                <a:solidFill>
                  <a:srgbClr val="2F2F2F"/>
                </a:solidFill>
                <a:latin typeface="Arial"/>
                <a:cs typeface="Arial"/>
              </a:rPr>
              <a:t>l 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stat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e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ments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0994" y="5697535"/>
            <a:ext cx="821475" cy="520700"/>
          </a:xfrm>
          <a:prstGeom prst="rect">
            <a:avLst/>
          </a:prstGeom>
        </p:spPr>
        <p:txBody>
          <a:bodyPr wrap="square" lIns="0" tIns="25876" rIns="0" bIns="0" rtlCol="0">
            <a:noAutofit/>
          </a:bodyPr>
          <a:lstStyle/>
          <a:p>
            <a:pPr marL="12700">
              <a:lnSpc>
                <a:spcPts val="4075"/>
              </a:lnSpc>
            </a:pPr>
            <a:r>
              <a:rPr sz="1200" spc="-77" baseline="21740" dirty="0">
                <a:solidFill>
                  <a:srgbClr val="504D4D"/>
                </a:solidFill>
                <a:latin typeface="Arial"/>
                <a:cs typeface="Arial"/>
              </a:rPr>
              <a:t>Rev</a:t>
            </a:r>
            <a:r>
              <a:rPr sz="1200" spc="-77" baseline="21740" dirty="0">
                <a:solidFill>
                  <a:srgbClr val="606060"/>
                </a:solidFill>
                <a:latin typeface="Arial"/>
                <a:cs typeface="Arial"/>
              </a:rPr>
              <a:t>i</a:t>
            </a:r>
            <a:r>
              <a:rPr sz="1200" spc="-77" baseline="21740" dirty="0">
                <a:solidFill>
                  <a:srgbClr val="504D4D"/>
                </a:solidFill>
                <a:latin typeface="Arial"/>
                <a:cs typeface="Arial"/>
              </a:rPr>
              <a:t>ew</a:t>
            </a:r>
            <a:r>
              <a:rPr sz="3900" spc="-77" dirty="0">
                <a:solidFill>
                  <a:srgbClr val="2F2F2F"/>
                </a:solidFill>
                <a:latin typeface="Arial"/>
                <a:cs typeface="Arial"/>
              </a:rPr>
              <a:t>•</a:t>
            </a:r>
            <a:r>
              <a:rPr sz="1200" spc="-77" baseline="21740" dirty="0">
                <a:solidFill>
                  <a:srgbClr val="606060"/>
                </a:solidFill>
                <a:latin typeface="Arial"/>
                <a:cs typeface="Arial"/>
              </a:rPr>
              <a:t>t</a:t>
            </a:r>
            <a:r>
              <a:rPr sz="1200" spc="-77" baseline="21740" dirty="0">
                <a:solidFill>
                  <a:srgbClr val="504D4D"/>
                </a:solidFill>
                <a:latin typeface="Arial"/>
                <a:cs typeface="Arial"/>
              </a:rPr>
              <a:t>he draft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1260" y="5856645"/>
            <a:ext cx="363817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-12" dirty="0">
                <a:solidFill>
                  <a:srgbClr val="423F3F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504D4D"/>
                </a:solidFill>
                <a:latin typeface="Arial"/>
                <a:cs typeface="Arial"/>
              </a:rPr>
              <a:t>eview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2244" y="5779674"/>
            <a:ext cx="942339" cy="127000"/>
          </a:xfrm>
          <a:prstGeom prst="rect">
            <a:avLst/>
          </a:prstGeom>
        </p:spPr>
        <p:txBody>
          <a:bodyPr wrap="square" lIns="0" tIns="5842" rIns="0" bIns="0" rtlCol="0">
            <a:noAutofit/>
          </a:bodyPr>
          <a:lstStyle/>
          <a:p>
            <a:pPr marL="12700">
              <a:lnSpc>
                <a:spcPts val="919"/>
              </a:lnSpc>
            </a:pP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fi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n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anc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i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a</a:t>
            </a:r>
            <a:r>
              <a:rPr sz="800" spc="0" dirty="0">
                <a:solidFill>
                  <a:srgbClr val="2F2F2F"/>
                </a:solidFill>
                <a:latin typeface="Arial"/>
                <a:cs typeface="Arial"/>
              </a:rPr>
              <a:t>l 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stat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eme</a:t>
            </a:r>
            <a:r>
              <a:rPr sz="800" spc="0" dirty="0">
                <a:solidFill>
                  <a:srgbClr val="606060"/>
                </a:solidFill>
                <a:latin typeface="Arial"/>
                <a:cs typeface="Arial"/>
              </a:rPr>
              <a:t>n</a:t>
            </a:r>
            <a:r>
              <a:rPr sz="800" spc="0" dirty="0">
                <a:solidFill>
                  <a:srgbClr val="423F3F"/>
                </a:solidFill>
                <a:latin typeface="Arial"/>
                <a:cs typeface="Arial"/>
              </a:rPr>
              <a:t>t</a:t>
            </a:r>
            <a:r>
              <a:rPr sz="800" spc="0" dirty="0">
                <a:solidFill>
                  <a:srgbClr val="504D4D"/>
                </a:solidFill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23171" y="2539491"/>
            <a:ext cx="14870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AD7556-E1C1-4162-AC5B-280FB9CA5E31}"/>
              </a:ext>
            </a:extLst>
          </p:cNvPr>
          <p:cNvSpPr txBox="1"/>
          <p:nvPr/>
        </p:nvSpPr>
        <p:spPr>
          <a:xfrm>
            <a:off x="6207349" y="5035879"/>
            <a:ext cx="5451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Στο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Βήμ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3, η εταιρεία ασκεί κρίση και εξετάζει τους διαφορετικούς ρόλους των κύριων οικονομικών καταστάσεων και των σημειώσεων.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88083" y="346475"/>
            <a:ext cx="764708" cy="459049"/>
          </a:xfrm>
          <a:prstGeom prst="rect">
            <a:avLst/>
          </a:prstGeom>
        </p:spPr>
        <p:txBody>
          <a:bodyPr wrap="square" lIns="0" tIns="17367" rIns="0" bIns="0" rtlCol="0">
            <a:noAutofit/>
          </a:bodyPr>
          <a:lstStyle/>
          <a:p>
            <a:pPr marL="21843">
              <a:lnSpc>
                <a:spcPts val="2735"/>
              </a:lnSpc>
            </a:pPr>
            <a:r>
              <a:rPr sz="2700" b="1" spc="-200" dirty="0">
                <a:solidFill>
                  <a:srgbClr val="5E6060"/>
                </a:solidFill>
                <a:latin typeface="Arial"/>
                <a:cs typeface="Arial"/>
              </a:rPr>
              <a:t>IFRS</a:t>
            </a:r>
            <a:endParaRPr sz="2700">
              <a:latin typeface="Arial"/>
              <a:cs typeface="Arial"/>
            </a:endParaRPr>
          </a:p>
          <a:p>
            <a:pPr marL="12700" marR="51435">
              <a:lnSpc>
                <a:spcPts val="795"/>
              </a:lnSpc>
            </a:pPr>
            <a:r>
              <a:rPr sz="900" spc="7" dirty="0">
                <a:solidFill>
                  <a:srgbClr val="5E6060"/>
                </a:solidFill>
                <a:latin typeface="Arial"/>
                <a:cs typeface="Arial"/>
              </a:rPr>
              <a:t>Accounting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10036" y="396095"/>
            <a:ext cx="178815" cy="165100"/>
          </a:xfrm>
          <a:prstGeom prst="rect">
            <a:avLst/>
          </a:prstGeom>
        </p:spPr>
        <p:txBody>
          <a:bodyPr wrap="square" lIns="0" tIns="7778" rIns="0" bIns="0" rtlCol="0">
            <a:noAutofit/>
          </a:bodyPr>
          <a:lstStyle/>
          <a:p>
            <a:pPr marL="12700">
              <a:lnSpc>
                <a:spcPts val="1225"/>
              </a:lnSpc>
            </a:pPr>
            <a:r>
              <a:rPr sz="1100" spc="-7" dirty="0">
                <a:solidFill>
                  <a:srgbClr val="5E6060"/>
                </a:solidFill>
                <a:latin typeface="Times New Roman"/>
                <a:cs typeface="Times New Roman"/>
              </a:rPr>
              <a:t>11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2860" y="2323904"/>
            <a:ext cx="2999740" cy="1341627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algn="just">
              <a:lnSpc>
                <a:spcPts val="1839"/>
              </a:lnSpc>
            </a:pPr>
            <a:r>
              <a:rPr lang="el-GR" sz="1700" spc="20" dirty="0">
                <a:solidFill>
                  <a:srgbClr val="5E6060"/>
                </a:solidFill>
                <a:latin typeface="Arial"/>
                <a:cs typeface="Arial"/>
              </a:rPr>
              <a:t>Δεν απαιτείται συγκεκριμένη παρουσίαση ή γνωστοποίηση εάν οι πληροφορίες που προκύπτουν δεν είναι </a:t>
            </a:r>
            <a:r>
              <a:rPr lang="el-GR" sz="1700" b="1" spc="20" dirty="0">
                <a:solidFill>
                  <a:srgbClr val="5E6060"/>
                </a:solidFill>
                <a:latin typeface="Arial"/>
                <a:cs typeface="Arial"/>
              </a:rPr>
              <a:t>ουσιώδεις</a:t>
            </a:r>
            <a:endParaRPr sz="1700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2859" y="4923849"/>
            <a:ext cx="3265521" cy="1341628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12700" marR="24539" algn="just">
              <a:lnSpc>
                <a:spcPts val="1839"/>
              </a:lnSpc>
            </a:pPr>
            <a:r>
              <a:rPr lang="el-GR" sz="1700" spc="21" dirty="0">
                <a:solidFill>
                  <a:srgbClr val="5E6060"/>
                </a:solidFill>
                <a:latin typeface="Arial"/>
                <a:cs typeface="Arial"/>
              </a:rPr>
              <a:t>Πρόσθετες γνωστοποιήσεις απαιτούνται για να μπορέσουν οι χρήστες να κατανοήσουν την επίδραση των συναλλαγών και άλλων γεγονότων και συνθηκών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7340" y="4923849"/>
            <a:ext cx="3731260" cy="1341627"/>
          </a:xfrm>
          <a:prstGeom prst="rect">
            <a:avLst/>
          </a:prstGeom>
        </p:spPr>
        <p:txBody>
          <a:bodyPr wrap="square" lIns="0" tIns="11684" rIns="0" bIns="0" rtlCol="0">
            <a:noAutofit/>
          </a:bodyPr>
          <a:lstStyle/>
          <a:p>
            <a:pPr marL="24891" marR="24539" algn="just">
              <a:lnSpc>
                <a:spcPts val="1839"/>
              </a:lnSpc>
            </a:pPr>
            <a:r>
              <a:rPr lang="el-GR" sz="1700" spc="4" dirty="0">
                <a:solidFill>
                  <a:srgbClr val="5E6060"/>
                </a:solidFill>
                <a:latin typeface="Arial"/>
                <a:cs typeface="Arial"/>
              </a:rPr>
              <a:t>Παρουσίαση πρόσθετων  στοιχείων μερικά αθροίσματα εάν τέτοιες παρουσιάσεις είναι απαραίτητες για να παρέχουν μια χρήσιμη δομημένη σύνοψη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5220" y="4953479"/>
            <a:ext cx="173781" cy="520699"/>
          </a:xfrm>
          <a:prstGeom prst="rect">
            <a:avLst/>
          </a:prstGeom>
        </p:spPr>
        <p:txBody>
          <a:bodyPr wrap="square" lIns="0" tIns="25939" rIns="0" bIns="0" rtlCol="0">
            <a:noAutofit/>
          </a:bodyPr>
          <a:lstStyle/>
          <a:p>
            <a:pPr marL="12700">
              <a:lnSpc>
                <a:spcPts val="4085"/>
              </a:lnSpc>
            </a:pPr>
            <a:r>
              <a:rPr sz="3900" spc="-496" dirty="0">
                <a:solidFill>
                  <a:srgbClr val="071F70"/>
                </a:solidFill>
                <a:latin typeface="Arial"/>
                <a:cs typeface="Arial"/>
              </a:rPr>
              <a:t>I</a:t>
            </a:r>
            <a:endParaRPr sz="3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3628" y="4953479"/>
            <a:ext cx="366873" cy="520699"/>
          </a:xfrm>
          <a:prstGeom prst="rect">
            <a:avLst/>
          </a:prstGeom>
        </p:spPr>
        <p:txBody>
          <a:bodyPr wrap="square" lIns="0" tIns="25939" rIns="0" bIns="0" rtlCol="0">
            <a:noAutofit/>
          </a:bodyPr>
          <a:lstStyle/>
          <a:p>
            <a:pPr marL="12700">
              <a:lnSpc>
                <a:spcPts val="4085"/>
              </a:lnSpc>
            </a:pPr>
            <a:r>
              <a:rPr sz="2000" spc="-200" dirty="0">
                <a:solidFill>
                  <a:srgbClr val="071F70"/>
                </a:solidFill>
                <a:latin typeface="Arial"/>
                <a:cs typeface="Arial"/>
              </a:rPr>
              <a:t>I  </a:t>
            </a:r>
            <a:r>
              <a:rPr sz="2000" spc="-131" dirty="0">
                <a:solidFill>
                  <a:srgbClr val="071F70"/>
                </a:solidFill>
                <a:latin typeface="Arial"/>
                <a:cs typeface="Arial"/>
              </a:rPr>
              <a:t> </a:t>
            </a:r>
            <a:r>
              <a:rPr sz="3900" spc="-388" dirty="0">
                <a:solidFill>
                  <a:srgbClr val="071F70"/>
                </a:solidFill>
                <a:latin typeface="Arial"/>
                <a:cs typeface="Arial"/>
              </a:rPr>
              <a:t>I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1628" y="5149008"/>
            <a:ext cx="114157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55" dirty="0">
                <a:solidFill>
                  <a:srgbClr val="071F7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3652" y="5149008"/>
            <a:ext cx="111343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77" dirty="0">
                <a:solidFill>
                  <a:srgbClr val="071F7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2628" y="5149008"/>
            <a:ext cx="114157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55" dirty="0">
                <a:solidFill>
                  <a:srgbClr val="071F7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94652" y="5149008"/>
            <a:ext cx="111343" cy="279400"/>
          </a:xfrm>
          <a:prstGeom prst="rect">
            <a:avLst/>
          </a:prstGeom>
        </p:spPr>
        <p:txBody>
          <a:bodyPr wrap="square" lIns="0" tIns="13620" rIns="0" bIns="0" rtlCol="0">
            <a:noAutofit/>
          </a:bodyPr>
          <a:lstStyle/>
          <a:p>
            <a:pPr marL="12700">
              <a:lnSpc>
                <a:spcPts val="2145"/>
              </a:lnSpc>
            </a:pPr>
            <a:r>
              <a:rPr sz="2000" spc="-177" dirty="0">
                <a:solidFill>
                  <a:srgbClr val="071F7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7E51E-941D-4F82-BF9E-84406834F610}"/>
              </a:ext>
            </a:extLst>
          </p:cNvPr>
          <p:cNvSpPr txBox="1"/>
          <p:nvPr/>
        </p:nvSpPr>
        <p:spPr>
          <a:xfrm>
            <a:off x="1269408" y="1314057"/>
            <a:ext cx="7493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Σημαντικότητα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χρήσιμη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δομημένη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ερίληψη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1849E6-6BF5-43E3-9FFC-6C2D03844E35}"/>
              </a:ext>
            </a:extLst>
          </p:cNvPr>
          <p:cNvSpPr txBox="1"/>
          <p:nvPr/>
        </p:nvSpPr>
        <p:spPr>
          <a:xfrm>
            <a:off x="7620000" y="2228689"/>
            <a:ext cx="3590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Τα απα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ιτούμεν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 στοιχεία που σχετίζονται με τη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μή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μιας κύριας οικονομικής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κα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τάστ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ασης πρέπει πάντα ναπαρουσιάζονται.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7F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1039</Words>
  <Application>Microsoft Office PowerPoint</Application>
  <PresentationFormat>Widescreen</PresentationFormat>
  <Paragraphs>260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Courier New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thanos mand</dc:creator>
  <cp:lastModifiedBy>thanos mand</cp:lastModifiedBy>
  <cp:revision>24</cp:revision>
  <dcterms:modified xsi:type="dcterms:W3CDTF">2026-05-18T14:58:29Z</dcterms:modified>
</cp:coreProperties>
</file>