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2" r:id="rId3"/>
    <p:sldId id="316" r:id="rId4"/>
    <p:sldId id="317" r:id="rId5"/>
    <p:sldId id="313" r:id="rId6"/>
    <p:sldId id="294" r:id="rId7"/>
    <p:sldId id="295" r:id="rId8"/>
    <p:sldId id="296" r:id="rId9"/>
    <p:sldId id="297" r:id="rId10"/>
    <p:sldId id="298" r:id="rId11"/>
    <p:sldId id="299" r:id="rId12"/>
    <p:sldId id="300" r:id="rId13"/>
    <p:sldId id="303" r:id="rId14"/>
    <p:sldId id="304" r:id="rId15"/>
    <p:sldId id="305" r:id="rId16"/>
    <p:sldId id="306" r:id="rId17"/>
    <p:sldId id="307" r:id="rId18"/>
    <p:sldId id="308" r:id="rId19"/>
    <p:sldId id="309" r:id="rId20"/>
    <p:sldId id="258" r:id="rId21"/>
    <p:sldId id="260" r:id="rId22"/>
    <p:sldId id="262" r:id="rId23"/>
    <p:sldId id="264" r:id="rId24"/>
    <p:sldId id="274" r:id="rId25"/>
    <p:sldId id="275" r:id="rId26"/>
    <p:sldId id="276" r:id="rId27"/>
    <p:sldId id="277" r:id="rId28"/>
    <p:sldId id="278" r:id="rId29"/>
    <p:sldId id="279" r:id="rId30"/>
    <p:sldId id="280" r:id="rId31"/>
    <p:sldId id="281" r:id="rId32"/>
    <p:sldId id="282" r:id="rId33"/>
    <p:sldId id="283" r:id="rId34"/>
    <p:sldId id="284" r:id="rId35"/>
    <p:sldId id="319" r:id="rId36"/>
    <p:sldId id="320" r:id="rId37"/>
    <p:sldId id="318" r:id="rId38"/>
    <p:sldId id="285" r:id="rId39"/>
    <p:sldId id="286" r:id="rId40"/>
    <p:sldId id="287" r:id="rId41"/>
    <p:sldId id="288" r:id="rId42"/>
    <p:sldId id="289" r:id="rId43"/>
    <p:sldId id="290" r:id="rId44"/>
    <p:sldId id="292" r:id="rId45"/>
    <p:sldId id="293" r:id="rId46"/>
    <p:sldId id="310" r:id="rId47"/>
    <p:sldId id="311"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8E187-3E48-4094-A1BC-2AD0076B5363}" type="datetimeFigureOut">
              <a:rPr lang="el-GR" smtClean="0"/>
              <a:pPr/>
              <a:t>22/3/2025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C958A-F845-4C0C-8A50-F20E25D3734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pic>
        <p:nvPicPr>
          <p:cNvPr id="3" name="Εικόνα 2">
            <a:extLst>
              <a:ext uri="{FF2B5EF4-FFF2-40B4-BE49-F238E27FC236}">
                <a16:creationId xmlns:a16="http://schemas.microsoft.com/office/drawing/2014/main" id="{5FD493B8-E478-88C6-874D-E0E2AE779BE9}"/>
              </a:ext>
            </a:extLst>
          </p:cNvPr>
          <p:cNvPicPr>
            <a:picLocks noChangeAspect="1"/>
          </p:cNvPicPr>
          <p:nvPr userDrawn="1"/>
        </p:nvPicPr>
        <p:blipFill>
          <a:blip r:embed="rId2"/>
          <a:stretch>
            <a:fillRect/>
          </a:stretch>
        </p:blipFill>
        <p:spPr>
          <a:xfrm>
            <a:off x="396223" y="6452600"/>
            <a:ext cx="377985" cy="365792"/>
          </a:xfrm>
          <a:prstGeom prst="rect">
            <a:avLst/>
          </a:prstGeom>
        </p:spPr>
      </p:pic>
      <p:pic>
        <p:nvPicPr>
          <p:cNvPr id="4" name="Εικόνα 3">
            <a:extLst>
              <a:ext uri="{FF2B5EF4-FFF2-40B4-BE49-F238E27FC236}">
                <a16:creationId xmlns:a16="http://schemas.microsoft.com/office/drawing/2014/main" id="{D6EA4F09-709B-A6F7-948A-EE0C06678394}"/>
              </a:ext>
            </a:extLst>
          </p:cNvPr>
          <p:cNvPicPr>
            <a:picLocks noChangeAspect="1"/>
          </p:cNvPicPr>
          <p:nvPr userDrawn="1"/>
        </p:nvPicPr>
        <p:blipFill>
          <a:blip r:embed="rId3"/>
          <a:stretch>
            <a:fillRect/>
          </a:stretch>
        </p:blipFill>
        <p:spPr>
          <a:xfrm>
            <a:off x="1828562" y="6407815"/>
            <a:ext cx="5486876" cy="396274"/>
          </a:xfrm>
          <a:prstGeom prst="rect">
            <a:avLst/>
          </a:prstGeom>
        </p:spPr>
      </p:pic>
    </p:spTree>
    <p:extLst>
      <p:ext uri="{BB962C8B-B14F-4D97-AF65-F5344CB8AC3E}">
        <p14:creationId xmlns:p14="http://schemas.microsoft.com/office/powerpoint/2010/main" val="3595804988"/>
      </p:ext>
    </p:extLst>
  </p:cSld>
  <p:clrMapOvr>
    <a:masterClrMapping/>
  </p:clrMapOvr>
  <p:extLst>
    <p:ext uri="{DCECCB84-F9BA-43D5-87BE-67443E8EF086}">
      <p15:sldGuideLst xmlns:p15="http://schemas.microsoft.com/office/powerpoint/2012/main">
        <p15:guide id="1" orient="horz" pos="3772">
          <p15:clr>
            <a:srgbClr val="FBAE40"/>
          </p15:clr>
        </p15:guide>
        <p15:guide id="2" orient="horz" pos="8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8ACA58-484B-417C-A8F6-629F76B488D9}" type="datetimeFigureOut">
              <a:rPr lang="el-GR" smtClean="0"/>
              <a:pPr/>
              <a:t>22/3/2025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782772-B7B3-4264-BA88-B1B879B6EDB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ACA58-484B-417C-A8F6-629F76B488D9}" type="datetimeFigureOut">
              <a:rPr lang="el-GR" smtClean="0"/>
              <a:pPr/>
              <a:t>22/3/2025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82772-B7B3-4264-BA88-B1B879B6EDB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Τα βήματα της ΕΕ για μία ενιαία οικονομική πολιτική</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fontScale="85000" lnSpcReduction="20000"/>
          </a:bodyPr>
          <a:lstStyle/>
          <a:p>
            <a:pPr>
              <a:buNone/>
            </a:pPr>
            <a:r>
              <a:rPr lang="el-GR" b="1" dirty="0" smtClean="0"/>
              <a:t>Ο Οργανισμός Ευρωπαϊκής Οικονομικής Συνεργασίας (ΟΕΟΣ)</a:t>
            </a:r>
          </a:p>
          <a:p>
            <a:pPr>
              <a:buNone/>
            </a:pPr>
            <a:endParaRPr lang="el-GR" dirty="0" smtClean="0"/>
          </a:p>
          <a:p>
            <a:pPr lvl="0"/>
            <a:r>
              <a:rPr lang="el-GR" b="1" dirty="0" smtClean="0"/>
              <a:t>Σημαντική συνέπεια του Σχεδίου </a:t>
            </a:r>
            <a:r>
              <a:rPr lang="el-GR" b="1" dirty="0" err="1" smtClean="0"/>
              <a:t>Marshall</a:t>
            </a:r>
            <a:r>
              <a:rPr lang="el-GR" b="1" dirty="0" smtClean="0"/>
              <a:t> υπήρξε η αναγκαιότητα δημιουργίας θεσμών συνεργασίας μεταξύ των κρατών της Δυτικής Ευρώπης .</a:t>
            </a:r>
            <a:endParaRPr lang="el-GR" dirty="0" smtClean="0"/>
          </a:p>
          <a:p>
            <a:pPr lvl="0"/>
            <a:r>
              <a:rPr lang="el-GR" b="1" dirty="0" smtClean="0"/>
              <a:t>Το πρώτο βήμα ήταν η ίδρυση, στις 16 Απριλίου του 1948, με πρωτοβουλία των ΗΠΑ, του Οργανισμού Ευρωπαϊκής Οικονομικής Συνεργασίας για το συντονισμό της υλοποίησης του Σχεδίου </a:t>
            </a:r>
            <a:r>
              <a:rPr lang="el-GR" b="1" dirty="0" err="1" smtClean="0"/>
              <a:t>Marshall</a:t>
            </a:r>
            <a:r>
              <a:rPr lang="el-GR" b="1" dirty="0" smtClean="0"/>
              <a:t>. </a:t>
            </a:r>
            <a:endParaRPr lang="el-GR" dirty="0" smtClean="0"/>
          </a:p>
          <a:p>
            <a:pPr lvl="0"/>
            <a:r>
              <a:rPr lang="el-GR" b="1" dirty="0" smtClean="0"/>
              <a:t>Το 1961 ο ΟΕΟΣ μετονομάσθηκε σε Οργανισμό Οικονομικής Συνεργασίας και Ανάπτυξης (ΟΟΣΑ), με συνθήκη που υπογράφηκε στις 14 Σεπτεμβρίου του 1960 στο Παρίσι. </a:t>
            </a:r>
            <a:endParaRPr lang="el-GR" dirty="0" smtClean="0"/>
          </a:p>
          <a:p>
            <a:pPr lvl="0"/>
            <a:r>
              <a:rPr lang="el-GR" b="1" dirty="0" smtClean="0"/>
              <a:t>Σήμερα ο οργανισμός αριθμεί 34 κράτη-μέλη.</a:t>
            </a:r>
            <a:endParaRPr lang="el-GR"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361459"/>
          </a:xfrm>
        </p:spPr>
        <p:txBody>
          <a:bodyPr>
            <a:normAutofit lnSpcReduction="10000"/>
          </a:bodyPr>
          <a:lstStyle/>
          <a:p>
            <a:pPr>
              <a:buNone/>
            </a:pPr>
            <a:r>
              <a:rPr lang="en-US" b="1" dirty="0" smtClean="0"/>
              <a:t>To </a:t>
            </a:r>
            <a:r>
              <a:rPr lang="el-GR" b="1" dirty="0" smtClean="0"/>
              <a:t>Δόγμα </a:t>
            </a:r>
            <a:r>
              <a:rPr lang="en-US" b="1" dirty="0" smtClean="0"/>
              <a:t>Truman</a:t>
            </a:r>
            <a:endParaRPr lang="el-GR" b="1" dirty="0" smtClean="0"/>
          </a:p>
          <a:p>
            <a:pPr>
              <a:buNone/>
            </a:pPr>
            <a:endParaRPr lang="el-GR" dirty="0" smtClean="0"/>
          </a:p>
          <a:p>
            <a:pPr lvl="0"/>
            <a:r>
              <a:rPr lang="el-GR" b="1" dirty="0" smtClean="0"/>
              <a:t>Το Δόγμα Τρούμαν, αποσκοπούσε στη βοήθεια των κυβερνήσεων Ελλάδας, Τουρκίας και Ιράν να αντιμετωπίσουν κάθε κομμουνιστικό κίνδυνο.</a:t>
            </a:r>
            <a:endParaRPr lang="el-GR" dirty="0" smtClean="0"/>
          </a:p>
          <a:p>
            <a:pPr lvl="0"/>
            <a:r>
              <a:rPr lang="el-GR" b="1" dirty="0" smtClean="0"/>
              <a:t>Παράλληλα όμως το Δόγμα Τρούμαν (</a:t>
            </a:r>
            <a:r>
              <a:rPr lang="el-GR" b="1" dirty="0" err="1" smtClean="0"/>
              <a:t>Truman</a:t>
            </a:r>
            <a:r>
              <a:rPr lang="el-GR" b="1" dirty="0" smtClean="0"/>
              <a:t> </a:t>
            </a:r>
            <a:r>
              <a:rPr lang="el-GR" b="1" dirty="0" err="1" smtClean="0"/>
              <a:t>Doctrine</a:t>
            </a:r>
            <a:r>
              <a:rPr lang="el-GR" b="1" dirty="0" smtClean="0"/>
              <a:t>) σηματοδότησε και την έναρξη του Ψυχρού Πολέμου που είχε ως αποτέλεσμα τη μεταβολή της εξωτερικής πολιτικής των ΗΠΑ. </a:t>
            </a:r>
            <a:endParaRPr lang="el-GR" dirty="0" smtClean="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433467"/>
          </a:xfrm>
        </p:spPr>
        <p:txBody>
          <a:bodyPr>
            <a:normAutofit fontScale="85000" lnSpcReduction="10000"/>
          </a:bodyPr>
          <a:lstStyle/>
          <a:p>
            <a:pPr>
              <a:buNone/>
            </a:pPr>
            <a:r>
              <a:rPr lang="el-GR" b="1" dirty="0" smtClean="0"/>
              <a:t>Ο Οργανισμός Συμφώνου Βορείου Ατλαντικού (NATO)</a:t>
            </a:r>
          </a:p>
          <a:p>
            <a:pPr>
              <a:buNone/>
            </a:pPr>
            <a:endParaRPr lang="el-GR" dirty="0" smtClean="0"/>
          </a:p>
          <a:p>
            <a:pPr lvl="0"/>
            <a:r>
              <a:rPr lang="el-GR" b="1" dirty="0" smtClean="0"/>
              <a:t>Με αυτό το σκεπτικό ιδρύθηκε ο Οργανισμός Συμφώνου Βορείου Ατλαντικού (ΝΑΤΟ) στις 4 Απριλίου του 1949, στην </a:t>
            </a:r>
            <a:r>
              <a:rPr lang="el-GR" b="1" dirty="0" err="1" smtClean="0"/>
              <a:t>Washington</a:t>
            </a:r>
            <a:r>
              <a:rPr lang="el-GR" b="1" dirty="0" smtClean="0"/>
              <a:t>, στον οποίο, εκτός από τα πέντε κράτη-μέλη της Δυτικής Ένωσης, συμμετείχαν η Δανία, οι ΗΠΑ, η Ισλανδία, η Ιταλία, ο Καναδάς, η Νορβηγία και η Πορτογαλία. </a:t>
            </a:r>
            <a:endParaRPr lang="el-GR" dirty="0" smtClean="0"/>
          </a:p>
          <a:p>
            <a:pPr lvl="0"/>
            <a:r>
              <a:rPr lang="el-GR" b="1" dirty="0" smtClean="0"/>
              <a:t>Η σύσταση όμως της </a:t>
            </a:r>
            <a:r>
              <a:rPr lang="el-GR" b="1" dirty="0" err="1" smtClean="0"/>
              <a:t>αμερικανοευρωπαϊκής</a:t>
            </a:r>
            <a:r>
              <a:rPr lang="el-GR" b="1" dirty="0" smtClean="0"/>
              <a:t> αμυντικής συμμαχίας προκάλεσε την αρνητική αντίδραση της ΕΣΣΔ και των κρατών της επιρροής της στην Κεντροανατολική Ευρώπη. </a:t>
            </a:r>
            <a:endParaRPr lang="el-GR"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264696"/>
          </a:xfrm>
        </p:spPr>
        <p:txBody>
          <a:bodyPr>
            <a:normAutofit fontScale="70000" lnSpcReduction="20000"/>
          </a:bodyPr>
          <a:lstStyle/>
          <a:p>
            <a:pPr>
              <a:buNone/>
            </a:pPr>
            <a:r>
              <a:rPr lang="el-GR" b="1" dirty="0" smtClean="0"/>
              <a:t>Το Συμβούλιο Αμοιβαίας Οικονομικής Βοήθειας (</a:t>
            </a:r>
            <a:r>
              <a:rPr lang="el-GR" b="1" dirty="0" err="1" smtClean="0"/>
              <a:t>Comecon</a:t>
            </a:r>
            <a:r>
              <a:rPr lang="el-GR" b="1" dirty="0" smtClean="0"/>
              <a:t>)</a:t>
            </a:r>
          </a:p>
          <a:p>
            <a:pPr>
              <a:buNone/>
            </a:pPr>
            <a:endParaRPr lang="el-GR" dirty="0" smtClean="0"/>
          </a:p>
          <a:p>
            <a:pPr lvl="0"/>
            <a:r>
              <a:rPr lang="el-GR" b="1" dirty="0" smtClean="0"/>
              <a:t>Ιδρύθηκε μετά από το οικονομικό συνέδριο των χωρών της Κεντροανατολικής Ευρώπης στη Μόσχα, τον </a:t>
            </a:r>
            <a:r>
              <a:rPr lang="el-GR" b="1" u="sng" dirty="0" smtClean="0"/>
              <a:t>Ιανουάριο του 1949</a:t>
            </a:r>
            <a:r>
              <a:rPr lang="el-GR" b="1" dirty="0" smtClean="0"/>
              <a:t> και ανακοινώθηκε επίσημα στις 25 Ιανουαρίου του ιδίου έτους.</a:t>
            </a:r>
            <a:endParaRPr lang="el-GR" dirty="0" smtClean="0"/>
          </a:p>
          <a:p>
            <a:pPr lvl="0"/>
            <a:r>
              <a:rPr lang="el-GR" b="1" dirty="0" smtClean="0"/>
              <a:t>Ιδρυτικά μέλη της </a:t>
            </a:r>
            <a:r>
              <a:rPr lang="el-GR" b="1" dirty="0" err="1" smtClean="0"/>
              <a:t>Comecon</a:t>
            </a:r>
            <a:r>
              <a:rPr lang="el-GR" b="1" dirty="0" smtClean="0"/>
              <a:t> υπήρξαν η Σοβιετική Ένωση, η Βουλγαρία, η Ουγγαρία, η Πολωνία, η Ρουμανία και η Τσεχοσλοβακία. Η Αλβανία αποτέλεσε το έβδομο μέλος ένα μήνα μετά, ενώ η Λαϊκή Δημοκρατία της Γερμανίας έγινε μέλος το επόμενο έτος.</a:t>
            </a:r>
            <a:endParaRPr lang="el-GR" dirty="0" smtClean="0"/>
          </a:p>
          <a:p>
            <a:pPr lvl="0"/>
            <a:r>
              <a:rPr lang="el-GR" b="1" dirty="0" smtClean="0"/>
              <a:t>Η ίδρυση της </a:t>
            </a:r>
            <a:r>
              <a:rPr lang="el-GR" b="1" dirty="0" err="1" smtClean="0"/>
              <a:t>Comecon</a:t>
            </a:r>
            <a:r>
              <a:rPr lang="el-GR" b="1" dirty="0" smtClean="0"/>
              <a:t> απέκοψε τα κράτη-μέλη της από κάθε εμπορική και οικονομική συνεργασία με κράτη της Δυτικής Ευρώπης, σε μία εποχή υλοποίησης του Σχεδίου </a:t>
            </a:r>
            <a:r>
              <a:rPr lang="el-GR" b="1" dirty="0" err="1" smtClean="0"/>
              <a:t>Marshall</a:t>
            </a:r>
            <a:r>
              <a:rPr lang="el-GR" b="1" dirty="0" smtClean="0"/>
              <a:t> και έναρξης διεργασιών για σύναψη οικονομικών συμφωνιών στη Δυτική Ευρώπη.</a:t>
            </a:r>
            <a:endParaRPr lang="el-GR" dirty="0" smtClean="0"/>
          </a:p>
          <a:p>
            <a:pPr lvl="0"/>
            <a:r>
              <a:rPr lang="el-GR" b="1" dirty="0" smtClean="0"/>
              <a:t>Η </a:t>
            </a:r>
            <a:r>
              <a:rPr lang="el-GR" b="1" dirty="0" err="1" smtClean="0"/>
              <a:t>Comecon</a:t>
            </a:r>
            <a:r>
              <a:rPr lang="el-GR" b="1" dirty="0" smtClean="0"/>
              <a:t> ενίσχυσε τη Σοβιετική Ένωση, αφού είχε ως αποτέλεσμα, με βάση τη </a:t>
            </a:r>
            <a:r>
              <a:rPr lang="el-GR" b="1" i="1" dirty="0" smtClean="0"/>
              <a:t>Συμφωνία της Σόφιας</a:t>
            </a:r>
            <a:r>
              <a:rPr lang="el-GR" b="1" dirty="0" smtClean="0"/>
              <a:t> του Αυγούστου του 1949, τη σύναψη </a:t>
            </a:r>
            <a:r>
              <a:rPr lang="el-GR" b="1" dirty="0" err="1" smtClean="0"/>
              <a:t>προτιμησιακών</a:t>
            </a:r>
            <a:r>
              <a:rPr lang="el-GR" b="1" dirty="0" smtClean="0"/>
              <a:t> συμβάσεων μεταξύ των κρατών-μελών της και της Σοβιετικής Ένωσης. </a:t>
            </a:r>
          </a:p>
          <a:p>
            <a:pPr lvl="0"/>
            <a:r>
              <a:rPr lang="el-GR" b="1" dirty="0" smtClean="0"/>
              <a:t>Στρατιωτικό σκέλος: Σύμφωνο της Βαρσοβίας, 1955</a:t>
            </a:r>
            <a:endParaRPr lang="el-GR" dirty="0" smtClean="0"/>
          </a:p>
          <a:p>
            <a:pPr>
              <a:buNone/>
            </a:pPr>
            <a:r>
              <a:rPr lang="el-GR" dirty="0" smtClean="0"/>
              <a:t> </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
            </a:r>
            <a:br>
              <a:rPr lang="el-GR" sz="3200" b="1" dirty="0" smtClean="0"/>
            </a:br>
            <a:r>
              <a:rPr lang="el-GR" sz="3200" b="1" dirty="0" smtClean="0"/>
              <a:t>Η ίδρυση των Ευρωπαϊκών Κοινοτήτων (1950-1958)</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p:txBody>
          <a:bodyPr>
            <a:normAutofit fontScale="85000" lnSpcReduction="20000"/>
          </a:bodyPr>
          <a:lstStyle/>
          <a:p>
            <a:pPr lvl="0"/>
            <a:r>
              <a:rPr lang="el-GR" b="1" dirty="0" smtClean="0"/>
              <a:t>Πέντε χρόνια μετά τη λήξη του πολέμου, τόσο ο ΟΕΟΣ όσο και το Συμβούλιο της Ευρώπης δεν ήταν δυνατόν να ενεργοποιήσουν μηχανισμούς επίλυσης του γαλλογερμανικού προβλήματος μέσω διαδικασιών για τον έλεγχο της παραγωγής άνθρακα και χάλυβα.</a:t>
            </a:r>
            <a:endParaRPr lang="el-GR" dirty="0" smtClean="0"/>
          </a:p>
          <a:p>
            <a:r>
              <a:rPr lang="el-GR" b="1" dirty="0" smtClean="0"/>
              <a:t>Η </a:t>
            </a:r>
            <a:r>
              <a:rPr lang="el-GR" b="1" i="1" dirty="0" smtClean="0"/>
              <a:t>Διακήρυξη </a:t>
            </a:r>
            <a:r>
              <a:rPr lang="el-GR" b="1" i="1" dirty="0" err="1" smtClean="0"/>
              <a:t>Schuman</a:t>
            </a:r>
            <a:r>
              <a:rPr lang="el-GR" b="1" i="1" dirty="0" smtClean="0"/>
              <a:t>, </a:t>
            </a:r>
            <a:r>
              <a:rPr lang="el-GR" b="1" dirty="0" smtClean="0"/>
              <a:t>που διαμόρφωσε ο </a:t>
            </a:r>
            <a:r>
              <a:rPr lang="en-GB" b="1" dirty="0" smtClean="0"/>
              <a:t>Jean </a:t>
            </a:r>
            <a:r>
              <a:rPr lang="en-GB" b="1" dirty="0" err="1" smtClean="0"/>
              <a:t>Monnet</a:t>
            </a:r>
            <a:r>
              <a:rPr lang="el-GR" b="1" dirty="0" smtClean="0"/>
              <a:t>, προέβλεπε να τεθεί </a:t>
            </a:r>
            <a:r>
              <a:rPr lang="el-GR" b="1" u="sng" dirty="0" smtClean="0"/>
              <a:t>η γαλλική και γερμανική παραγωγή άνθρακα και χάλυβα </a:t>
            </a:r>
            <a:r>
              <a:rPr lang="el-GR" b="1" dirty="0" smtClean="0"/>
              <a:t>υπό μια κοινή αρχή και είχε ως στόχο την απομάκρυνση του κινδύνου ενός νέου πολέμου, την ενίσχυση της γαλλογερμανικής αλληλεγγύης, και τη δημιουργία προϋποθέσεων ευρωπαϊκής ενοποίησης.</a:t>
            </a:r>
            <a:endParaRPr lang="el-GR" dirty="0" smtClean="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5793507"/>
          </a:xfrm>
        </p:spPr>
        <p:txBody>
          <a:bodyPr>
            <a:normAutofit fontScale="77500" lnSpcReduction="20000"/>
          </a:bodyPr>
          <a:lstStyle/>
          <a:p>
            <a:r>
              <a:rPr lang="el-GR" b="1" dirty="0" smtClean="0"/>
              <a:t>Ενώ τα ευρωπαϊκά κράτη παραμένουν προσηλωμένα στην κυριαρχία τους, ο </a:t>
            </a:r>
            <a:r>
              <a:rPr lang="el-GR" b="1" dirty="0" err="1" smtClean="0"/>
              <a:t>Monnet</a:t>
            </a:r>
            <a:r>
              <a:rPr lang="el-GR" b="1" dirty="0" smtClean="0"/>
              <a:t> και ο </a:t>
            </a:r>
            <a:r>
              <a:rPr lang="el-GR" b="1" dirty="0" err="1" smtClean="0"/>
              <a:t>Schuman</a:t>
            </a:r>
            <a:r>
              <a:rPr lang="el-GR" b="1" dirty="0" smtClean="0"/>
              <a:t> υιοθετούν μια σταδιακή προσέγγιση. Ευελπιστούν ότι η οικονομική ολοκλήρωση θα οδηγήσει και σε πολιτική ολοκλήρωση.</a:t>
            </a:r>
          </a:p>
          <a:p>
            <a:r>
              <a:rPr lang="el-GR" b="1" dirty="0" smtClean="0"/>
              <a:t>Την εποχή εκείνη, ο άνθρακας αντιπροσώπευε σχεδόν το 70 % της κατανάλωσης ενέργειας στις χώρες της Δυτικής Ευρώπης, ενώ ο χάλυβας αποτελούσε την κύρια πρώτη ύλη για τη βιομηχανία και τους εξοπλισμούς. Η κοινή δεξαμενή άνθρακα και χάλυβα αφορά 155 εκατομμύρια καταναλωτές. Η από κοινού διαχείριση των προϊόντων αυτών καθιστά αδιανόητο και πρακτικώς αδύνατο έναν νέο γαλλογερμανικό πόλεμο.</a:t>
            </a:r>
          </a:p>
          <a:p>
            <a:r>
              <a:rPr lang="el-GR" b="1" dirty="0" smtClean="0"/>
              <a:t>Από οικονομική άποψη, η Ευρωπαϊκή Κοινότητα Άνθρακα και Χάλυβα σημείωσε ήδη από νωρίς επιτυχίες· μεταξύ 1952 και 1960, η παραγωγή άνθρακα και χάλυβα αυξήθηκε κατά 75% στις χώρες της ΕΚΑΧ και η βιομηχανική παραγωγή αυξήθηκε κατά 58%.</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721499"/>
          </a:xfrm>
        </p:spPr>
        <p:txBody>
          <a:bodyPr>
            <a:normAutofit fontScale="70000" lnSpcReduction="20000"/>
          </a:bodyPr>
          <a:lstStyle/>
          <a:p>
            <a:pPr>
              <a:buNone/>
            </a:pPr>
            <a:r>
              <a:rPr lang="el-GR" b="1" dirty="0" smtClean="0"/>
              <a:t>Η Συνθήκη Ίδρυσης της Ευρωπαϊκής Κοινότητας Άνθρακα και Χάλυβα </a:t>
            </a:r>
          </a:p>
          <a:p>
            <a:pPr>
              <a:buNone/>
            </a:pPr>
            <a:endParaRPr lang="el-GR" dirty="0" smtClean="0"/>
          </a:p>
          <a:p>
            <a:pPr lvl="0"/>
            <a:r>
              <a:rPr lang="el-GR" b="1" dirty="0" smtClean="0"/>
              <a:t>Η </a:t>
            </a:r>
            <a:r>
              <a:rPr lang="el-GR" b="1" i="1" dirty="0" smtClean="0"/>
              <a:t>Συνθήκη Ίδρυσης ΕΚΑΧ</a:t>
            </a:r>
            <a:r>
              <a:rPr lang="el-GR" b="1" dirty="0" smtClean="0"/>
              <a:t> τέθηκε σε εφαρμογή στις 24 Ιουλίου 1952, για διάρκεια 50 ετών.</a:t>
            </a:r>
            <a:endParaRPr lang="el-GR" dirty="0" smtClean="0"/>
          </a:p>
          <a:p>
            <a:pPr lvl="0"/>
            <a:r>
              <a:rPr lang="el-GR" b="1" dirty="0" smtClean="0"/>
              <a:t>Η κοινή αγορά που προέβλεπε η συνθήκη τέθηκε σε λειτουργία σταδιακά μέσα στο 1953.</a:t>
            </a:r>
            <a:endParaRPr lang="el-GR" dirty="0" smtClean="0"/>
          </a:p>
          <a:p>
            <a:pPr lvl="0"/>
            <a:r>
              <a:rPr lang="el-GR" b="1" dirty="0" smtClean="0"/>
              <a:t>Η </a:t>
            </a:r>
            <a:r>
              <a:rPr lang="el-GR" b="1" u="sng" dirty="0" smtClean="0"/>
              <a:t>Ύπατη Αρχή</a:t>
            </a:r>
            <a:r>
              <a:rPr lang="el-GR" b="1" dirty="0" smtClean="0"/>
              <a:t>, αποτελούμενη από εννέα μέλη, που διορίζονταν για έξι έτη, λειτουργούσε ως εκτελεστικό όργανο ανεξάρτητα από τις κυβερνήσεις των κρατών μελών.</a:t>
            </a:r>
            <a:endParaRPr lang="el-GR" dirty="0" smtClean="0"/>
          </a:p>
          <a:p>
            <a:pPr lvl="0"/>
            <a:r>
              <a:rPr lang="el-GR" b="1" dirty="0" smtClean="0"/>
              <a:t>Το </a:t>
            </a:r>
            <a:r>
              <a:rPr lang="el-GR" b="1" u="sng" dirty="0" smtClean="0"/>
              <a:t>Ειδικό Συμβούλιο των Υπουργών</a:t>
            </a:r>
            <a:r>
              <a:rPr lang="el-GR" b="1" dirty="0" smtClean="0"/>
              <a:t>, ως παράλληλο εκτελεστικό όργανο, με λιγότερες όμως αρμοδιότητες από αυτές της Ύπατης Αρχής, απαρτιζόταν από έξι υπουργούς, αντιπροσώπους των κρατών-μελών.</a:t>
            </a:r>
            <a:endParaRPr lang="el-GR" dirty="0" smtClean="0"/>
          </a:p>
          <a:p>
            <a:pPr lvl="0"/>
            <a:r>
              <a:rPr lang="el-GR" b="1" dirty="0" smtClean="0"/>
              <a:t>Η </a:t>
            </a:r>
            <a:r>
              <a:rPr lang="el-GR" b="1" u="sng" dirty="0" smtClean="0"/>
              <a:t>Κοινή Συνέλευση</a:t>
            </a:r>
            <a:r>
              <a:rPr lang="el-GR" b="1" dirty="0" smtClean="0"/>
              <a:t>, ως νομοθετικό όργανο, αποτελείτο από 78 μέλη, διορισμένα από τα κοινοβούλια των κρατών-μελών.</a:t>
            </a:r>
            <a:endParaRPr lang="el-GR" dirty="0" smtClean="0"/>
          </a:p>
          <a:p>
            <a:pPr lvl="0"/>
            <a:r>
              <a:rPr lang="el-GR" b="1" dirty="0" smtClean="0"/>
              <a:t>Τέλος το </a:t>
            </a:r>
            <a:r>
              <a:rPr lang="el-GR" b="1" u="sng" dirty="0" smtClean="0"/>
              <a:t>Δικαστήριο</a:t>
            </a:r>
            <a:r>
              <a:rPr lang="el-GR" b="1" dirty="0" smtClean="0"/>
              <a:t>, με επτά δικαστές και δύο εισαγγελείς είχε ως αποστολή την τήρηση του δικαίου της Κοινότητας, οι αποφάσεις του οποίου ήταν υποχρεωτικά εκτελεστές. </a:t>
            </a:r>
            <a:endParaRPr lang="el-GR" dirty="0" smtClean="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192688"/>
          </a:xfrm>
        </p:spPr>
        <p:txBody>
          <a:bodyPr>
            <a:normAutofit fontScale="85000" lnSpcReduction="20000"/>
          </a:bodyPr>
          <a:lstStyle/>
          <a:p>
            <a:pPr>
              <a:buNone/>
            </a:pPr>
            <a:r>
              <a:rPr lang="el-GR" b="1" dirty="0" smtClean="0"/>
              <a:t>Στοιχεία λειτουργίας της ΕΚΑΧ</a:t>
            </a:r>
          </a:p>
          <a:p>
            <a:pPr>
              <a:buNone/>
            </a:pPr>
            <a:endParaRPr lang="el-GR" dirty="0" smtClean="0"/>
          </a:p>
          <a:p>
            <a:pPr lvl="0"/>
            <a:r>
              <a:rPr lang="el-GR" b="1" dirty="0" smtClean="0"/>
              <a:t>Η </a:t>
            </a:r>
            <a:r>
              <a:rPr lang="el-GR" b="1" u="sng" dirty="0" smtClean="0"/>
              <a:t>χρηματοδότηση</a:t>
            </a:r>
            <a:r>
              <a:rPr lang="el-GR" b="1" dirty="0" smtClean="0"/>
              <a:t> της ΕΚΑΧ θα προερχόταν από εισφορές επί της παραγωγής άνθρακα και χάλυβα και από τη σύναψη δανείων. </a:t>
            </a:r>
            <a:endParaRPr lang="el-GR" dirty="0" smtClean="0"/>
          </a:p>
          <a:p>
            <a:pPr lvl="0"/>
            <a:r>
              <a:rPr lang="el-GR" b="1" dirty="0" smtClean="0"/>
              <a:t>Η ΕΚΑΧ θα μπορούσε να χορηγεί δάνεια αλλά και εγγυήσεις για τα δάνεια που συνάπτουν οι επιχειρήσεις με τρίτους. </a:t>
            </a:r>
            <a:endParaRPr lang="el-GR" dirty="0" smtClean="0"/>
          </a:p>
          <a:p>
            <a:pPr lvl="0"/>
            <a:r>
              <a:rPr lang="el-GR" b="1" dirty="0" smtClean="0"/>
              <a:t>Στον τομέα της παραγωγής η ΕΚΑΧ θα διαδραμάτιζε κυρίως επικουρικό ρόλο. </a:t>
            </a:r>
            <a:endParaRPr lang="el-GR" dirty="0" smtClean="0"/>
          </a:p>
          <a:p>
            <a:pPr lvl="0"/>
            <a:r>
              <a:rPr lang="el-GR" b="1" dirty="0" smtClean="0"/>
              <a:t>Σε ό, τι αφορά τον </a:t>
            </a:r>
            <a:r>
              <a:rPr lang="el-GR" b="1" u="sng" dirty="0" smtClean="0"/>
              <a:t>καθορισμό των τιμών</a:t>
            </a:r>
            <a:r>
              <a:rPr lang="el-GR" b="1" dirty="0" smtClean="0"/>
              <a:t>, η συνθήκη απαγόρευε κάθε πρακτική διακρίσεων και αθέμιτου ανταγωνισμού. </a:t>
            </a:r>
            <a:endParaRPr lang="el-GR" dirty="0" smtClean="0"/>
          </a:p>
          <a:p>
            <a:pPr lvl="0"/>
            <a:r>
              <a:rPr lang="el-GR" b="1" dirty="0" smtClean="0"/>
              <a:t>Τέλος, η συνθήκη περιλάμβανε διατάξεις </a:t>
            </a:r>
            <a:r>
              <a:rPr lang="el-GR" b="1" u="sng" dirty="0" smtClean="0"/>
              <a:t>εμπορικής πολιτικής έναντι τρίτων χωρών</a:t>
            </a:r>
            <a:r>
              <a:rPr lang="el-GR" b="1" dirty="0" smtClean="0"/>
              <a:t> όπως, τη δυνατότητα καθορισμού μέγιστων και ελάχιστων δασμολογικών συντελεστών κλπ. </a:t>
            </a:r>
            <a:endParaRPr lang="el-GR" dirty="0" smtClean="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264696"/>
          </a:xfrm>
        </p:spPr>
        <p:txBody>
          <a:bodyPr>
            <a:normAutofit fontScale="70000" lnSpcReduction="20000"/>
          </a:bodyPr>
          <a:lstStyle/>
          <a:p>
            <a:pPr>
              <a:buNone/>
            </a:pPr>
            <a:r>
              <a:rPr lang="el-GR" b="1" dirty="0" smtClean="0"/>
              <a:t>Η Συνθήκη Ίδρυσης της ΕΟΚ και της ΕΚΑΕ</a:t>
            </a:r>
          </a:p>
          <a:p>
            <a:pPr>
              <a:buNone/>
            </a:pPr>
            <a:endParaRPr lang="el-GR" dirty="0" smtClean="0"/>
          </a:p>
          <a:p>
            <a:pPr lvl="0"/>
            <a:r>
              <a:rPr lang="el-GR" b="1" dirty="0" smtClean="0"/>
              <a:t>Η </a:t>
            </a:r>
            <a:r>
              <a:rPr lang="el-GR" b="1" i="1" dirty="0" smtClean="0"/>
              <a:t>Συνθήκη Ίδρυσης της ΕΟΚ</a:t>
            </a:r>
            <a:r>
              <a:rPr lang="el-GR" b="1" dirty="0" smtClean="0"/>
              <a:t> και </a:t>
            </a:r>
            <a:r>
              <a:rPr lang="el-GR" b="1" i="1" dirty="0" smtClean="0"/>
              <a:t>της ΕΚΑΕ</a:t>
            </a:r>
            <a:r>
              <a:rPr lang="el-GR" b="1" dirty="0" smtClean="0"/>
              <a:t> υπογράφηκαν στη Ρώμη, στις 25 Μαρτίου του 1957 με εφαρμογή από την 1</a:t>
            </a:r>
            <a:r>
              <a:rPr lang="el-GR" b="1" baseline="30000" dirty="0" smtClean="0"/>
              <a:t>η</a:t>
            </a:r>
            <a:r>
              <a:rPr lang="el-GR" b="1" dirty="0" smtClean="0"/>
              <a:t> Ιανουαρίου 1958.</a:t>
            </a:r>
            <a:endParaRPr lang="el-GR" dirty="0" smtClean="0"/>
          </a:p>
          <a:p>
            <a:pPr lvl="0"/>
            <a:r>
              <a:rPr lang="el-GR" b="1" u="sng" dirty="0" smtClean="0"/>
              <a:t>Η ΕΟΚ αποσκοπούσε στη δημιουργία κοινής αγοράς, με την λειτουργία μίας τελωνειακής ένωσης</a:t>
            </a:r>
            <a:r>
              <a:rPr lang="el-GR" b="1" dirty="0" smtClean="0"/>
              <a:t>, και θα υλοποιούταν σε δώδεκα έτη. </a:t>
            </a:r>
            <a:endParaRPr lang="el-GR" dirty="0" smtClean="0"/>
          </a:p>
          <a:p>
            <a:pPr lvl="0"/>
            <a:r>
              <a:rPr lang="el-GR" b="1" dirty="0" smtClean="0"/>
              <a:t>Η ΕΚΑΕ, αφορούσε στον τομέα, της ατομικής ενέργειας, με στόχους τη μείωση της εξάρτησης από τις πετρελαιοπαραγωγές χώρες και την ανάπτυξη της ευρωπαϊκής βιομηχανίας. </a:t>
            </a:r>
            <a:endParaRPr lang="el-GR" dirty="0" smtClean="0"/>
          </a:p>
          <a:p>
            <a:pPr lvl="0"/>
            <a:r>
              <a:rPr lang="el-GR" b="1" dirty="0" smtClean="0"/>
              <a:t>Η ΕΟΚ είχε ως εκτελεστικό όργανο μία εννεαμελή Επιτροπή, ενώ η ΕΚΑΕ είχε ως εκτελεστικό όργανο μία πενταμελή Επιτροπή.</a:t>
            </a:r>
            <a:endParaRPr lang="el-GR" dirty="0" smtClean="0"/>
          </a:p>
          <a:p>
            <a:pPr lvl="0"/>
            <a:r>
              <a:rPr lang="el-GR" b="1" dirty="0" smtClean="0"/>
              <a:t>Οι Επιτροπές λειτουργούσαν εκτελεστικά παράλληλα με το Συμβούλιο των Υπουργών των έξι κρατών-μελών .</a:t>
            </a:r>
            <a:endParaRPr lang="el-GR" dirty="0" smtClean="0"/>
          </a:p>
          <a:p>
            <a:pPr lvl="0"/>
            <a:r>
              <a:rPr lang="el-GR" b="1" dirty="0" smtClean="0"/>
              <a:t>Η θεσμική οργάνωση της ΕΚΑΧ, της ΕΟΚ και της ΕΚΑΕ, συμπληρωνόταν από τη Συνέλευση, ως νομοθετικό όργανο με 142 μέλη. </a:t>
            </a:r>
            <a:endParaRPr lang="el-GR" dirty="0" smtClean="0"/>
          </a:p>
          <a:p>
            <a:r>
              <a:rPr lang="el-GR" b="1" dirty="0" smtClean="0"/>
              <a:t>Το Ευρωπαϊκό Δικαστήριο, που ήταν κοινό, αποτελείτο από επτά δικαστές και δύο γενικούς εισαγγελείς.</a:t>
            </a:r>
            <a:endParaRPr lang="el-GR" dirty="0" smtClean="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8229600" cy="5865515"/>
          </a:xfrm>
        </p:spPr>
        <p:txBody>
          <a:bodyPr>
            <a:normAutofit fontScale="70000" lnSpcReduction="20000"/>
          </a:bodyPr>
          <a:lstStyle/>
          <a:p>
            <a:pPr>
              <a:buNone/>
            </a:pPr>
            <a:r>
              <a:rPr lang="el-GR" b="1" dirty="0" smtClean="0"/>
              <a:t>Η λειτουργία της ΕΟΚ</a:t>
            </a:r>
          </a:p>
          <a:p>
            <a:pPr>
              <a:buNone/>
            </a:pPr>
            <a:endParaRPr lang="el-GR" dirty="0" smtClean="0"/>
          </a:p>
          <a:p>
            <a:pPr lvl="0"/>
            <a:r>
              <a:rPr lang="el-GR" b="1" dirty="0" smtClean="0"/>
              <a:t>Η κοινή αγορά που προέβλεπε η ΕΟΚ και θα υλοποιούταν σε </a:t>
            </a:r>
            <a:r>
              <a:rPr lang="el-GR" b="1" dirty="0" err="1" smtClean="0"/>
              <a:t>σε</a:t>
            </a:r>
            <a:r>
              <a:rPr lang="el-GR" b="1" dirty="0" smtClean="0"/>
              <a:t> τρία στάδια, διάρκειας τεσσάρων ετών το καθένα, βασιζόταν στις γνωστές </a:t>
            </a:r>
            <a:r>
              <a:rPr lang="el-GR" b="1" u="sng" dirty="0" smtClean="0"/>
              <a:t>«τέσσερις ελευθερίες»</a:t>
            </a:r>
            <a:r>
              <a:rPr lang="el-GR" b="1" dirty="0" smtClean="0"/>
              <a:t>, δηλαδή στην ελεύθερη κυκλοφορία προσώπων, υπηρεσιών, εμπορευμάτων και κεφαλαίων και θα διεπόταν από την αρχή του ελεύθερου ανταγωνισμού.</a:t>
            </a:r>
            <a:endParaRPr lang="el-GR" dirty="0" smtClean="0"/>
          </a:p>
          <a:p>
            <a:pPr lvl="0"/>
            <a:r>
              <a:rPr lang="el-GR" b="1" dirty="0" smtClean="0"/>
              <a:t>Προβλεπόταν η </a:t>
            </a:r>
            <a:r>
              <a:rPr lang="el-GR" b="1" u="sng" dirty="0" smtClean="0"/>
              <a:t>δημιουργία τελωνειακής ένωσης</a:t>
            </a:r>
            <a:r>
              <a:rPr lang="el-GR" b="1" dirty="0" smtClean="0"/>
              <a:t>, με την κατάργηση των τελωνειακών δασμών μεταξύ των κρατών-μελών και των ποσοστώσεων στις μεταξύ τους εμπορικές συναλλαγές, καθώς και τη θέσπιση Κοινού Εξωτερικού Δασμολογίου (ΚΕΔ) έναντι των προϊόντων των τρίτων χωρών. Ακόμη καθιερωνόταν κοινή εξωτερική εμπορική πολιτική, καθώς και η χάραξη άλλων κοινών πολιτικών.</a:t>
            </a:r>
            <a:endParaRPr lang="el-GR" dirty="0" smtClean="0"/>
          </a:p>
          <a:p>
            <a:pPr lvl="0"/>
            <a:r>
              <a:rPr lang="el-GR" b="1" dirty="0" smtClean="0"/>
              <a:t>Ιδρύθηκε το </a:t>
            </a:r>
            <a:r>
              <a:rPr lang="el-GR" b="1" u="sng" dirty="0" smtClean="0"/>
              <a:t>Ευρωπαϊκό Κοινωνικό Ταμείο</a:t>
            </a:r>
            <a:r>
              <a:rPr lang="el-GR" b="1" dirty="0" smtClean="0"/>
              <a:t> (</a:t>
            </a:r>
            <a:r>
              <a:rPr lang="el-GR" b="1" dirty="0" err="1" smtClean="0"/>
              <a:t>ΕΚοινΤ</a:t>
            </a:r>
            <a:r>
              <a:rPr lang="el-GR" b="1" dirty="0" smtClean="0"/>
              <a:t>), το οποίο ξεκίνησε τη δραστηριότητά του στις 11 Μαΐου του 1960 και προβλέφθηκε η ίδρυση της </a:t>
            </a:r>
            <a:r>
              <a:rPr lang="el-GR" b="1" u="sng" dirty="0" smtClean="0"/>
              <a:t>Ευρωπαϊκής Τράπεζας Επενδύσεων </a:t>
            </a:r>
            <a:r>
              <a:rPr lang="el-GR" b="1" dirty="0" smtClean="0"/>
              <a:t>(ΕΤΕ), για τη χρηματοδότηση των αναγκαίων έργων. </a:t>
            </a:r>
            <a:endParaRPr lang="el-GR"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300" t="29520" r="44651" b="12607"/>
          <a:stretch>
            <a:fillRect/>
          </a:stretch>
        </p:blipFill>
        <p:spPr bwMode="auto">
          <a:xfrm>
            <a:off x="107504" y="116632"/>
            <a:ext cx="8928992" cy="66247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792088"/>
          </a:xfrm>
        </p:spPr>
        <p:txBody>
          <a:bodyPr>
            <a:normAutofit fontScale="90000"/>
          </a:bodyPr>
          <a:lstStyle/>
          <a:p>
            <a:r>
              <a:rPr lang="el-GR" sz="3100" b="1" dirty="0" smtClean="0"/>
              <a:t>Οι απαρχές για μία  ενιαία οικονομική πολιτική </a:t>
            </a:r>
            <a:r>
              <a:rPr lang="en-US" sz="3100" b="1" dirty="0" smtClean="0"/>
              <a:t>- </a:t>
            </a:r>
            <a:r>
              <a:rPr lang="el-GR" sz="3100" b="1" dirty="0" smtClean="0"/>
              <a:t>Η Τελωνειακή Ένωση</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pPr lvl="0"/>
            <a:r>
              <a:rPr lang="el-GR" b="1" dirty="0" smtClean="0"/>
              <a:t>Η </a:t>
            </a:r>
            <a:r>
              <a:rPr lang="el-GR" b="1" i="1" dirty="0"/>
              <a:t>Συνθήκη της Ρώμης </a:t>
            </a:r>
            <a:r>
              <a:rPr lang="el-GR" b="1" dirty="0"/>
              <a:t>του Μαρτίου του 1957 θέσπιζε έναν ενιαίο οικονομικό χώρο και προέβλεπε τη δημιουργία </a:t>
            </a:r>
            <a:r>
              <a:rPr lang="el-GR" b="1" i="1" dirty="0"/>
              <a:t>κοινής αγοράς</a:t>
            </a:r>
            <a:r>
              <a:rPr lang="el-GR" b="1" dirty="0"/>
              <a:t>, η οποία θα προήγε την αρμονική ανάπτυξη των οικονομικών δραστηριοτήτων, τη σταθερότητα, την ταχεία άνοδο του βιοτικού επιπέδου και τη σύσφιξη των σχέσεων μεταξύ των κρατών-μελών. </a:t>
            </a:r>
            <a:endParaRPr lang="el-GR" dirty="0"/>
          </a:p>
          <a:p>
            <a:pPr lvl="0"/>
            <a:r>
              <a:rPr lang="el-GR" b="1" dirty="0"/>
              <a:t>Η κοινή αγορά θα βασιζόταν στις γνωστές «τέσσερις ελευθερίες», δηλαδή στην ελεύθερη κυκλοφορία προσώπων, υπηρεσιών, εμπορευμάτων και κεφαλαίων και θα ακολουθούσε την αρχή του ελεύθερου ανταγωνισμού. </a:t>
            </a:r>
            <a:endParaRPr lang="el-GR" dirty="0"/>
          </a:p>
          <a:p>
            <a:pPr lvl="0"/>
            <a:r>
              <a:rPr lang="el-GR" b="1" dirty="0"/>
              <a:t>Η υλοποίηση της κοινής αγοράς θα πραγματοποιούταν σε τρία στάδια, διάρκειας τεσσάρων ετών το καθένα. </a:t>
            </a:r>
            <a:endParaRPr lang="el-GR" dirty="0"/>
          </a:p>
          <a:p>
            <a:pPr lvl="0"/>
            <a:r>
              <a:rPr lang="el-GR" b="1" dirty="0"/>
              <a:t>Προβλεπόταν η δημιουργία </a:t>
            </a:r>
            <a:r>
              <a:rPr lang="el-GR" b="1" i="1" dirty="0"/>
              <a:t>τελωνειακής ένωσης</a:t>
            </a:r>
            <a:r>
              <a:rPr lang="el-GR" b="1" dirty="0"/>
              <a:t>, με κατάργηση των τελωνειακών δασμών και των ποσοστώσεων στις μεταξύ των κρατών-μελών εμπορικών συναλλαγών, καθώς και θέσπιση Κοινού Εξωτερικού Δασμολογίου (ΚΕΔ) έναντι των προϊόντων των τρίτων χωρών. </a:t>
            </a:r>
            <a:endParaRPr lang="el-GR" dirty="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dirty="0" smtClean="0"/>
              <a:t/>
            </a:r>
            <a:br>
              <a:rPr lang="el-GR" sz="2700" b="1" dirty="0" smtClean="0"/>
            </a:br>
            <a:r>
              <a:rPr lang="el-GR" sz="2700" b="1" dirty="0" smtClean="0"/>
              <a:t>Κατάρρευση συστήματος </a:t>
            </a:r>
            <a:r>
              <a:rPr lang="en-GB" sz="2700" b="1" dirty="0" err="1" smtClean="0"/>
              <a:t>Bretton</a:t>
            </a:r>
            <a:r>
              <a:rPr lang="en-GB" sz="2700" b="1" dirty="0" smtClean="0"/>
              <a:t> Woods</a:t>
            </a:r>
            <a:r>
              <a:rPr lang="el-GR" sz="2700" b="1" dirty="0" smtClean="0"/>
              <a:t>-Το ευρωπαϊκό νομισματικό φίδι</a:t>
            </a:r>
            <a:r>
              <a:rPr lang="el-GR" b="1" dirty="0" smtClean="0">
                <a:solidFill>
                  <a:srgbClr val="FFFF00"/>
                </a:solidFill>
              </a:rPr>
              <a:t/>
            </a:r>
            <a:br>
              <a:rPr lang="el-GR" b="1" dirty="0" smtClean="0">
                <a:solidFill>
                  <a:srgbClr val="FFFF00"/>
                </a:solidFill>
              </a:rPr>
            </a:br>
            <a:endParaRPr lang="el-GR" dirty="0"/>
          </a:p>
        </p:txBody>
      </p:sp>
      <p:sp>
        <p:nvSpPr>
          <p:cNvPr id="3" name="2 - Θέση περιεχομένου"/>
          <p:cNvSpPr>
            <a:spLocks noGrp="1"/>
          </p:cNvSpPr>
          <p:nvPr>
            <p:ph idx="1"/>
          </p:nvPr>
        </p:nvSpPr>
        <p:spPr>
          <a:xfrm>
            <a:off x="457200" y="1196752"/>
            <a:ext cx="8229600" cy="5328592"/>
          </a:xfrm>
        </p:spPr>
        <p:txBody>
          <a:bodyPr>
            <a:normAutofit fontScale="92500" lnSpcReduction="10000"/>
          </a:bodyPr>
          <a:lstStyle/>
          <a:p>
            <a:pPr lvl="0"/>
            <a:r>
              <a:rPr lang="el-GR" b="1" dirty="0" smtClean="0"/>
              <a:t>Συμφωνία στο </a:t>
            </a:r>
            <a:r>
              <a:rPr lang="en-US" b="1" dirty="0" smtClean="0"/>
              <a:t>Bretton Woods – </a:t>
            </a:r>
            <a:r>
              <a:rPr lang="el-GR" b="1" dirty="0" smtClean="0"/>
              <a:t>Ίδρυση ΔΝΤ</a:t>
            </a:r>
          </a:p>
          <a:p>
            <a:pPr lvl="0"/>
            <a:r>
              <a:rPr lang="el-GR" b="1" dirty="0" smtClean="0"/>
              <a:t>Σύστημα σταθερών συναλλαγματικών ισοτιμιών</a:t>
            </a:r>
          </a:p>
          <a:p>
            <a:pPr lvl="0"/>
            <a:r>
              <a:rPr lang="el-GR" b="1" dirty="0" smtClean="0"/>
              <a:t>Δύο πετρελαϊκές κρίσης την δεκαετία του ‘70</a:t>
            </a:r>
          </a:p>
          <a:p>
            <a:pPr lvl="0"/>
            <a:r>
              <a:rPr lang="el-GR" b="1" dirty="0" smtClean="0"/>
              <a:t>Από τις σταθερές στις κυμαινόμενες συναλλαγματικές ισοτιμίες</a:t>
            </a:r>
          </a:p>
          <a:p>
            <a:pPr lvl="0"/>
            <a:r>
              <a:rPr lang="el-GR" b="1" dirty="0" smtClean="0"/>
              <a:t>Τα </a:t>
            </a:r>
            <a:r>
              <a:rPr lang="el-GR" b="1" dirty="0"/>
              <a:t>ευρωπαϊκά νομίσματα υπερτιμήθηκαν έναντι του </a:t>
            </a:r>
            <a:r>
              <a:rPr lang="el-GR" b="1" dirty="0" smtClean="0"/>
              <a:t>δολαρίου</a:t>
            </a:r>
            <a:endParaRPr lang="el-GR" dirty="0"/>
          </a:p>
          <a:p>
            <a:pPr lvl="0"/>
            <a:r>
              <a:rPr lang="el-GR" b="1" dirty="0"/>
              <a:t>Η συμφωνία επέτρεπε τη διακύμανση των ισοτιμιών των ευρωπαϊκών νομισμάτων έναντι του δολαρίου </a:t>
            </a:r>
            <a:r>
              <a:rPr lang="el-GR" b="1" u="sng" dirty="0"/>
              <a:t>μέχρι 4,5%. </a:t>
            </a:r>
            <a:endParaRPr lang="el-GR" u="sng" dirty="0"/>
          </a:p>
          <a:p>
            <a:pPr lvl="0"/>
            <a:endParaRPr lang="el-GR" dirty="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dirty="0" smtClean="0"/>
              <a:t/>
            </a:r>
            <a:br>
              <a:rPr lang="el-GR" sz="2700" b="1" dirty="0" smtClean="0"/>
            </a:br>
            <a:r>
              <a:rPr lang="el-GR" sz="2700" b="1" dirty="0" smtClean="0"/>
              <a:t>Κατάρρευση συστήματος </a:t>
            </a:r>
            <a:r>
              <a:rPr lang="en-GB" sz="2700" b="1" dirty="0" err="1" smtClean="0"/>
              <a:t>Bretton</a:t>
            </a:r>
            <a:r>
              <a:rPr lang="en-GB" sz="2700" b="1" dirty="0" smtClean="0"/>
              <a:t> Woods</a:t>
            </a:r>
            <a:r>
              <a:rPr lang="el-GR" sz="2700" b="1" dirty="0" smtClean="0"/>
              <a:t>-Το ευρωπαϊκό νομισματικό φίδι</a:t>
            </a:r>
            <a:r>
              <a:rPr lang="el-GR" b="1" dirty="0" smtClean="0">
                <a:solidFill>
                  <a:srgbClr val="FFFF00"/>
                </a:solidFill>
              </a:rPr>
              <a:t/>
            </a:r>
            <a:br>
              <a:rPr lang="el-GR" b="1" dirty="0" smtClean="0">
                <a:solidFill>
                  <a:srgbClr val="FFFF00"/>
                </a:solidFill>
              </a:rPr>
            </a:br>
            <a:endParaRPr lang="el-GR" dirty="0"/>
          </a:p>
        </p:txBody>
      </p:sp>
      <p:sp>
        <p:nvSpPr>
          <p:cNvPr id="3" name="2 - Θέση περιεχομένου"/>
          <p:cNvSpPr>
            <a:spLocks noGrp="1"/>
          </p:cNvSpPr>
          <p:nvPr>
            <p:ph idx="1"/>
          </p:nvPr>
        </p:nvSpPr>
        <p:spPr>
          <a:xfrm>
            <a:off x="457200" y="1196752"/>
            <a:ext cx="8229600" cy="5328592"/>
          </a:xfrm>
        </p:spPr>
        <p:txBody>
          <a:bodyPr>
            <a:normAutofit fontScale="77500" lnSpcReduction="20000"/>
          </a:bodyPr>
          <a:lstStyle/>
          <a:p>
            <a:pPr lvl="0"/>
            <a:r>
              <a:rPr lang="el-GR" b="1" dirty="0"/>
              <a:t>Τα κράτη-μέλη της </a:t>
            </a:r>
            <a:r>
              <a:rPr lang="el-GR" b="1" dirty="0" smtClean="0"/>
              <a:t>ΕΟΚ, </a:t>
            </a:r>
            <a:r>
              <a:rPr lang="el-GR" b="1" dirty="0"/>
              <a:t>επιδιώκοντας τον περιορισμό των περιθωρίων διακύμανσης των ισοτιμιών μεταξύ των ευρωπαϊκών νομισμάτων, προκειμένου να επιτύχουν μία νομισματική </a:t>
            </a:r>
            <a:r>
              <a:rPr lang="el-GR" b="1" dirty="0" smtClean="0"/>
              <a:t>σταθερότητα, </a:t>
            </a:r>
            <a:r>
              <a:rPr lang="el-GR" b="1" dirty="0"/>
              <a:t>τον Απρίλιο του 1972 υπόγραψαν στη Βασιλεία συμφωνία που εισήγαγε ένα </a:t>
            </a:r>
            <a:r>
              <a:rPr lang="el-GR" b="1" u="sng" dirty="0"/>
              <a:t>νομισματικό σύστημα γνωστό ως «φίδι στη σήραγγα»</a:t>
            </a:r>
            <a:r>
              <a:rPr lang="el-GR" b="1" dirty="0"/>
              <a:t>. </a:t>
            </a:r>
            <a:endParaRPr lang="el-GR" dirty="0"/>
          </a:p>
          <a:p>
            <a:pPr lvl="0"/>
            <a:r>
              <a:rPr lang="el-GR" b="1" dirty="0"/>
              <a:t>Με τη συμφωνία αυτή η Επιτροπή των Διοικητών των Κεντρικών Τραπεζών της ΕΟΚ προσδιόρισε τα περιθώρια διακύμανσης των συναλλαγματικών ισοτιμιών των ευρωπαϊκών νομισμάτων </a:t>
            </a:r>
            <a:r>
              <a:rPr lang="el-GR" b="1" u="sng" dirty="0"/>
              <a:t>μέχρι 2,25%</a:t>
            </a:r>
            <a:r>
              <a:rPr lang="el-GR" b="1" dirty="0"/>
              <a:t>, ως φίδι που κινείται γύρω από την κεντρική ισοτιμία με το δολάριο, </a:t>
            </a:r>
            <a:r>
              <a:rPr lang="el-GR" b="1" u="sng" dirty="0"/>
              <a:t>μέσα στη σήραγγα που προσδιόριζε η συμφωνία του </a:t>
            </a:r>
            <a:r>
              <a:rPr lang="el-GR" b="1" u="sng" dirty="0" err="1"/>
              <a:t>Smithsonian</a:t>
            </a:r>
            <a:r>
              <a:rPr lang="el-GR" b="1" u="sng" dirty="0"/>
              <a:t> </a:t>
            </a:r>
            <a:r>
              <a:rPr lang="el-GR" b="1" u="sng" dirty="0" err="1"/>
              <a:t>Institute</a:t>
            </a:r>
            <a:r>
              <a:rPr lang="el-GR" b="1" u="sng" dirty="0"/>
              <a:t> για διακύμανση μέχρι 4,5%.</a:t>
            </a:r>
            <a:endParaRPr lang="el-GR" u="sng" dirty="0"/>
          </a:p>
          <a:p>
            <a:pPr lvl="0"/>
            <a:r>
              <a:rPr lang="el-GR" b="1" dirty="0"/>
              <a:t>Το νομισματικό σύστημα του φιδιού τέθηκε σε ισχύ στις 24 Απριλίου του 1972 και λειτούργησε εκτός των επίσημων δομών της ΕΟΚ. </a:t>
            </a:r>
            <a:endParaRPr lang="el-GR" dirty="0"/>
          </a:p>
          <a:p>
            <a:pPr lvl="0"/>
            <a:endParaRPr lang="el-GR" dirty="0"/>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fontScale="90000"/>
          </a:bodyPr>
          <a:lstStyle/>
          <a:p>
            <a:r>
              <a:rPr lang="el-GR" sz="2700" b="1" dirty="0" smtClean="0"/>
              <a:t/>
            </a:r>
            <a:br>
              <a:rPr lang="el-GR" sz="2700" b="1" dirty="0" smtClean="0"/>
            </a:br>
            <a:r>
              <a:rPr lang="el-GR" sz="2700" b="1" dirty="0" smtClean="0"/>
              <a:t>Κατάρρευση συστήματος </a:t>
            </a:r>
            <a:r>
              <a:rPr lang="en-GB" sz="2700" b="1" dirty="0" err="1" smtClean="0"/>
              <a:t>Bretton</a:t>
            </a:r>
            <a:r>
              <a:rPr lang="en-GB" sz="2700" b="1" dirty="0" smtClean="0"/>
              <a:t> Woods</a:t>
            </a:r>
            <a:r>
              <a:rPr lang="el-GR" sz="2700" b="1" dirty="0" smtClean="0"/>
              <a:t>-Το ευρωπαϊκό νομισματικό φίδι</a:t>
            </a:r>
            <a:r>
              <a:rPr lang="el-GR" b="1" dirty="0" smtClean="0">
                <a:solidFill>
                  <a:srgbClr val="FFFF00"/>
                </a:solidFill>
              </a:rPr>
              <a:t/>
            </a:r>
            <a:br>
              <a:rPr lang="el-GR" b="1" dirty="0" smtClean="0">
                <a:solidFill>
                  <a:srgbClr val="FFFF00"/>
                </a:solidFill>
              </a:rPr>
            </a:br>
            <a:endParaRPr lang="el-GR" dirty="0"/>
          </a:p>
        </p:txBody>
      </p:sp>
      <p:sp>
        <p:nvSpPr>
          <p:cNvPr id="3" name="2 - Θέση περιεχομένου"/>
          <p:cNvSpPr>
            <a:spLocks noGrp="1"/>
          </p:cNvSpPr>
          <p:nvPr>
            <p:ph idx="1"/>
          </p:nvPr>
        </p:nvSpPr>
        <p:spPr>
          <a:xfrm>
            <a:off x="467544" y="980728"/>
            <a:ext cx="8229600" cy="5328592"/>
          </a:xfrm>
        </p:spPr>
        <p:txBody>
          <a:bodyPr>
            <a:normAutofit/>
          </a:bodyPr>
          <a:lstStyle/>
          <a:p>
            <a:pPr lvl="0"/>
            <a:r>
              <a:rPr lang="el-GR" sz="1600" b="1" dirty="0" smtClean="0"/>
              <a:t>Όμως</a:t>
            </a:r>
            <a:r>
              <a:rPr lang="el-GR" sz="1600" b="1" dirty="0"/>
              <a:t>, η τελική κατάρρευση του συστήματος </a:t>
            </a:r>
            <a:r>
              <a:rPr lang="el-GR" sz="1600" b="1" dirty="0" err="1"/>
              <a:t>Bretton</a:t>
            </a:r>
            <a:r>
              <a:rPr lang="el-GR" sz="1600" b="1" dirty="0"/>
              <a:t> </a:t>
            </a:r>
            <a:r>
              <a:rPr lang="el-GR" sz="1600" b="1" dirty="0" err="1"/>
              <a:t>Woods</a:t>
            </a:r>
            <a:r>
              <a:rPr lang="el-GR" sz="1600" b="1" dirty="0"/>
              <a:t>, το Φεβρουάριο του 1973, προκάλεσε νέες αναταράξεις στις νομισματικές </a:t>
            </a:r>
            <a:r>
              <a:rPr lang="el-GR" sz="1600" b="1" dirty="0" smtClean="0"/>
              <a:t>ισοτιμίες.</a:t>
            </a:r>
          </a:p>
          <a:p>
            <a:pPr lvl="0"/>
            <a:r>
              <a:rPr lang="el-GR" sz="1600" b="1" dirty="0" smtClean="0"/>
              <a:t>Τα κράτη-μέλη </a:t>
            </a:r>
            <a:r>
              <a:rPr lang="el-GR" sz="1600" b="1" dirty="0"/>
              <a:t>αποφάσισαν να επιτρέψουν την </a:t>
            </a:r>
            <a:r>
              <a:rPr lang="el-GR" sz="1600" b="1" u="sng" dirty="0"/>
              <a:t>ελεύθερη διακύμανση των νομισμάτων τους</a:t>
            </a:r>
            <a:r>
              <a:rPr lang="el-GR" sz="1600" b="1" dirty="0"/>
              <a:t>, διασώζοντας προσωρινά το νομισματικό φίδι, το οποίο από το Μάρτιο του 1973 θα κινείτο και έξω από τη σήραγγα, χωρίς ασφάλεια, ως «φίδι χωρίς σήραγγα». </a:t>
            </a:r>
            <a:endParaRPr lang="el-GR" sz="1600" dirty="0"/>
          </a:p>
          <a:p>
            <a:pPr lvl="0"/>
            <a:endParaRPr lang="el-GR" dirty="0"/>
          </a:p>
          <a:p>
            <a:endParaRPr lang="el-GR" dirty="0"/>
          </a:p>
        </p:txBody>
      </p:sp>
      <p:pic>
        <p:nvPicPr>
          <p:cNvPr id="4" name="Εικόνα 6"/>
          <p:cNvPicPr>
            <a:picLocks noChangeAspect="1"/>
          </p:cNvPicPr>
          <p:nvPr/>
        </p:nvPicPr>
        <p:blipFill>
          <a:blip r:embed="rId2" cstate="print"/>
          <a:stretch>
            <a:fillRect/>
          </a:stretch>
        </p:blipFill>
        <p:spPr>
          <a:xfrm>
            <a:off x="899592" y="2852936"/>
            <a:ext cx="7632848" cy="41147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r>
              <a:rPr lang="el-GR" b="1" dirty="0" smtClean="0"/>
              <a:t/>
            </a:r>
            <a:br>
              <a:rPr lang="el-GR" b="1" dirty="0" smtClean="0"/>
            </a:br>
            <a:r>
              <a:rPr lang="el-GR" b="1" dirty="0" smtClean="0"/>
              <a:t>Στάδια υλοποίησης της ΟΝΕ</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124744"/>
            <a:ext cx="8229600" cy="5001419"/>
          </a:xfrm>
        </p:spPr>
        <p:txBody>
          <a:bodyPr>
            <a:noAutofit/>
          </a:bodyPr>
          <a:lstStyle/>
          <a:p>
            <a:pPr lvl="0"/>
            <a:r>
              <a:rPr lang="el-GR" sz="2000" b="1" dirty="0" smtClean="0"/>
              <a:t>Το </a:t>
            </a:r>
            <a:r>
              <a:rPr lang="el-GR" sz="2000" b="1" dirty="0"/>
              <a:t>1</a:t>
            </a:r>
            <a:r>
              <a:rPr lang="el-GR" sz="2000" b="1" baseline="30000" dirty="0"/>
              <a:t>ο</a:t>
            </a:r>
            <a:r>
              <a:rPr lang="el-GR" sz="2000" b="1" dirty="0"/>
              <a:t> στάδιο, δεν απαιτούσε αναθεώρηση των Συνθηκών των ΕΚ. Αφορούσε στην ολοκλήρωση της ενιαίας εσωτερικής αγοράς, στο συντονισμό της οικονομικής πολιτικής σε νομισματικά θέματα και στη συμμετοχή όλων των νομισμάτων στο ΜΣΙ του ΕΝΣ</a:t>
            </a:r>
            <a:r>
              <a:rPr lang="el-GR" sz="2000" b="1" dirty="0" smtClean="0"/>
              <a:t>. </a:t>
            </a:r>
            <a:endParaRPr lang="el-GR" sz="2000" dirty="0"/>
          </a:p>
          <a:p>
            <a:pPr lvl="0"/>
            <a:r>
              <a:rPr lang="el-GR" sz="2000" b="1" dirty="0"/>
              <a:t>Το 2</a:t>
            </a:r>
            <a:r>
              <a:rPr lang="el-GR" sz="2000" b="1" baseline="30000" dirty="0"/>
              <a:t>ο</a:t>
            </a:r>
            <a:r>
              <a:rPr lang="el-GR" sz="2000" b="1" dirty="0"/>
              <a:t> στάδιο, ως μεταβατική φάση, θα περιλάμβανε την ολοκλήρωση της εναρμόνισης των νομισματικών πολιτικών. Θα λειτουργούσε ένα Ευρωπαϊκό Νομισματικό Ίδρυμα (ΕΝΙ), θα προετοιμαζόταν η λειτουργία του Ευρωπαϊκού Συστήματος Κεντρικών Τραπεζών (ΕΣΚΤ), ενώ θα συλλειτουργούσαν και ο εθνικές νομισματικές αρχές, για την από κοινού λήψη αποφάσεων. </a:t>
            </a:r>
            <a:endParaRPr lang="el-GR" sz="2000" dirty="0"/>
          </a:p>
          <a:p>
            <a:pPr lvl="0"/>
            <a:r>
              <a:rPr lang="el-GR" sz="2000" b="1" dirty="0"/>
              <a:t>Το 3</a:t>
            </a:r>
            <a:r>
              <a:rPr lang="el-GR" sz="2000" b="1" baseline="30000" dirty="0"/>
              <a:t>ο</a:t>
            </a:r>
            <a:r>
              <a:rPr lang="el-GR" sz="2000" b="1" dirty="0"/>
              <a:t> στάδιο, ως τελική φάση, περιλάμβανε τη μεταβίβαση όλων των νομισματικών αρμοδιοτήτων των κρατών-μελών στα θεσμικά κοινοτικά όργανα, με τη μετεξέλιξη του ΕΝΙ σε Ευρωπαϊκή Κεντρική Τράπεζα (ΕΚΤ), τις πρωτοβουλίες άσκησης ενιαίας νομισματικής και συναλλαγματικής πολιτικής από το ΕΣΚΤ και τον οριστικό προσδιορισμό συναλλαγματικών ισοτιμιών έναντι του νέου ενιαίου νομίσματος. </a:t>
            </a:r>
            <a:endParaRPr lang="el-GR" sz="2000" dirty="0"/>
          </a:p>
          <a:p>
            <a:endParaRPr lang="el-G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Bookman Old Style" pitchFamily="18" charset="0"/>
              </a:rPr>
              <a:t>Η Συνθήκη Μάαστριχτ </a:t>
            </a:r>
            <a:endParaRPr lang="el-GR" dirty="0"/>
          </a:p>
        </p:txBody>
      </p:sp>
      <p:sp>
        <p:nvSpPr>
          <p:cNvPr id="3" name="2 - Θέση περιεχομένου"/>
          <p:cNvSpPr>
            <a:spLocks noGrp="1"/>
          </p:cNvSpPr>
          <p:nvPr>
            <p:ph idx="1"/>
          </p:nvPr>
        </p:nvSpPr>
        <p:spPr/>
        <p:txBody>
          <a:bodyPr/>
          <a:lstStyle/>
          <a:p>
            <a:r>
              <a:rPr lang="el-GR" dirty="0" smtClean="0">
                <a:latin typeface="Bookman Old Style" pitchFamily="18" charset="0"/>
              </a:rPr>
              <a:t>Όριζε χρονοδιάγραμμα και τρία στάδια για τη δημιουργία της ΟΝΕ</a:t>
            </a:r>
          </a:p>
          <a:p>
            <a:r>
              <a:rPr lang="el-GR" dirty="0" smtClean="0">
                <a:latin typeface="Bookman Old Style" pitchFamily="18" charset="0"/>
              </a:rPr>
              <a:t>Όριζε τα κριτήρια σύγκλισης</a:t>
            </a:r>
          </a:p>
          <a:p>
            <a:r>
              <a:rPr lang="el-GR" dirty="0" smtClean="0">
                <a:latin typeface="Bookman Old Style" pitchFamily="18" charset="0"/>
              </a:rPr>
              <a:t>Περιέγραφε τη θεσμική δομή της ΕΚΤ και του ΕΣΚΤ</a:t>
            </a:r>
          </a:p>
          <a:p>
            <a:r>
              <a:rPr lang="el-GR" dirty="0" smtClean="0">
                <a:latin typeface="Bookman Old Style" pitchFamily="18" charset="0"/>
              </a:rPr>
              <a:t>Όριζε πώς θα λειτουργούσε το θεσμικό πλαίσιο της ΟΝΕ</a:t>
            </a:r>
          </a:p>
          <a:p>
            <a:r>
              <a:rPr lang="el-GR" dirty="0" smtClean="0">
                <a:latin typeface="Bookman Old Style" pitchFamily="18" charset="0"/>
              </a:rPr>
              <a:t>Δεν επέτρεπε τη διάσωση κ-μ</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Χρονοδιάγραμμα</a:t>
            </a:r>
            <a:endParaRPr lang="el-GR" dirty="0"/>
          </a:p>
        </p:txBody>
      </p:sp>
      <p:sp>
        <p:nvSpPr>
          <p:cNvPr id="3" name="2 - Θέση περιεχομένου"/>
          <p:cNvSpPr>
            <a:spLocks noGrp="1"/>
          </p:cNvSpPr>
          <p:nvPr>
            <p:ph idx="1"/>
          </p:nvPr>
        </p:nvSpPr>
        <p:spPr/>
        <p:txBody>
          <a:bodyPr>
            <a:normAutofit fontScale="92500" lnSpcReduction="20000"/>
          </a:bodyPr>
          <a:lstStyle/>
          <a:p>
            <a:pPr>
              <a:lnSpc>
                <a:spcPct val="90000"/>
              </a:lnSpc>
            </a:pPr>
            <a:r>
              <a:rPr lang="el-GR" dirty="0" smtClean="0">
                <a:solidFill>
                  <a:srgbClr val="000000"/>
                </a:solidFill>
              </a:rPr>
              <a:t>1η Ιουλίου 1990 - 31η Δεκεμβρίου 1993, απελευθέρωση των κινήσεων του κεφαλαίου 	</a:t>
            </a:r>
          </a:p>
          <a:p>
            <a:pPr>
              <a:lnSpc>
                <a:spcPct val="90000"/>
              </a:lnSpc>
            </a:pPr>
            <a:r>
              <a:rPr lang="el-GR" dirty="0" smtClean="0">
                <a:solidFill>
                  <a:srgbClr val="000000"/>
                </a:solidFill>
              </a:rPr>
              <a:t>1η Ιανουαρίου 1994 - 31η Δεκεμβρίου 1998, δημιουργία του ΕΝΙ, προπομπού της ΕΚΤ	</a:t>
            </a:r>
          </a:p>
          <a:p>
            <a:pPr>
              <a:lnSpc>
                <a:spcPct val="90000"/>
              </a:lnSpc>
              <a:buNone/>
            </a:pPr>
            <a:endParaRPr lang="el-GR" dirty="0" smtClean="0">
              <a:solidFill>
                <a:srgbClr val="000000"/>
              </a:solidFill>
            </a:endParaRPr>
          </a:p>
          <a:p>
            <a:pPr>
              <a:lnSpc>
                <a:spcPct val="90000"/>
              </a:lnSpc>
            </a:pPr>
            <a:r>
              <a:rPr lang="el-GR" dirty="0" smtClean="0">
                <a:solidFill>
                  <a:srgbClr val="000000"/>
                </a:solidFill>
              </a:rPr>
              <a:t>1ης Ιανουαρίου 1999, αμετάκλητος καθορισμός των συναλλαγματικών ισοτιμιών, λειτουργία της ΕΚΤ </a:t>
            </a:r>
          </a:p>
          <a:p>
            <a:pPr>
              <a:lnSpc>
                <a:spcPct val="90000"/>
              </a:lnSpc>
              <a:buNone/>
            </a:pPr>
            <a:endParaRPr lang="el-GR" dirty="0" smtClean="0">
              <a:solidFill>
                <a:srgbClr val="000000"/>
              </a:solidFill>
            </a:endParaRPr>
          </a:p>
          <a:p>
            <a:pPr>
              <a:lnSpc>
                <a:spcPct val="90000"/>
              </a:lnSpc>
              <a:buNone/>
            </a:pPr>
            <a:r>
              <a:rPr lang="el-GR" dirty="0" smtClean="0">
                <a:solidFill>
                  <a:srgbClr val="000000"/>
                </a:solidFill>
              </a:rPr>
              <a:t> Από 1η Ιανουαρίου μέχρι 1η Ιουλίου 2002 το ευρώ αντικατέστησε όλα τα εθνικά νομίσματα</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Bookman Old Style" pitchFamily="18" charset="0"/>
              </a:rPr>
              <a:t>Τα κριτήρια σύγκλισης</a:t>
            </a:r>
            <a:endParaRPr lang="el-GR" dirty="0"/>
          </a:p>
        </p:txBody>
      </p:sp>
      <p:sp>
        <p:nvSpPr>
          <p:cNvPr id="3" name="2 - Θέση περιεχομένου"/>
          <p:cNvSpPr>
            <a:spLocks noGrp="1"/>
          </p:cNvSpPr>
          <p:nvPr>
            <p:ph idx="1"/>
          </p:nvPr>
        </p:nvSpPr>
        <p:spPr/>
        <p:txBody>
          <a:bodyPr>
            <a:normAutofit fontScale="85000" lnSpcReduction="20000"/>
          </a:bodyPr>
          <a:lstStyle/>
          <a:p>
            <a:pPr>
              <a:lnSpc>
                <a:spcPct val="90000"/>
              </a:lnSpc>
              <a:buNone/>
            </a:pPr>
            <a:r>
              <a:rPr lang="el-GR" dirty="0" smtClean="0"/>
              <a:t>(1) ο πληθωρισμός του κ-μ  να μην υπερβαίνει το 1,5% των τριών χαμηλότερων επιπέδων πληθωρισμού σε κ-μ του ΕΝΣ. </a:t>
            </a:r>
          </a:p>
          <a:p>
            <a:pPr>
              <a:lnSpc>
                <a:spcPct val="90000"/>
              </a:lnSpc>
              <a:buNone/>
            </a:pPr>
            <a:r>
              <a:rPr lang="el-GR" dirty="0" smtClean="0"/>
              <a:t>(2) τα μακροπρόθεσμα επιτόκια να μην υπερβαίνουν το 2% των αντίστοιχων επιτοκίων στις κ-μ με τα τρία χαμηλότερα επίπεδα πληθωρισμού. </a:t>
            </a:r>
          </a:p>
          <a:p>
            <a:pPr>
              <a:lnSpc>
                <a:spcPct val="90000"/>
              </a:lnSpc>
              <a:buNone/>
            </a:pPr>
            <a:r>
              <a:rPr lang="el-GR" dirty="0" smtClean="0"/>
              <a:t>(3) Το κ-μ να έχει ενταχθεί στο μηχανισμό συναλλαγματικής ισοτιμίας του ΕΝΣ και να μην έχει υποτιμήσει το νόμισμά του μέσα στα δύο χρόνια πριν από την ένταξη της στην ένωση. </a:t>
            </a:r>
          </a:p>
          <a:p>
            <a:pPr>
              <a:lnSpc>
                <a:spcPct val="90000"/>
              </a:lnSpc>
              <a:buNone/>
            </a:pPr>
            <a:r>
              <a:rPr lang="el-GR" dirty="0" smtClean="0"/>
              <a:t>(4) το δημοσιονομικό έλλειμμα του κρατικού προϋπολογισμού να μην υπερβαίνει το 3% του ΑΕΠ </a:t>
            </a:r>
          </a:p>
          <a:p>
            <a:pPr>
              <a:lnSpc>
                <a:spcPct val="90000"/>
              </a:lnSpc>
              <a:buNone/>
            </a:pPr>
            <a:r>
              <a:rPr lang="el-GR" dirty="0" smtClean="0"/>
              <a:t>(5) το δημόσιο χρέος να μην υπερβαίνει το 60% του ΑΕΠ </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Bookman Old Style" pitchFamily="18" charset="0"/>
              </a:rPr>
              <a:t>Το Σύμφωνο Σταθερότητας και Ανάπτυξης</a:t>
            </a:r>
            <a:endParaRPr lang="el-GR" dirty="0"/>
          </a:p>
        </p:txBody>
      </p:sp>
      <p:sp>
        <p:nvSpPr>
          <p:cNvPr id="3" name="2 - Θέση περιεχομένου"/>
          <p:cNvSpPr>
            <a:spLocks noGrp="1"/>
          </p:cNvSpPr>
          <p:nvPr>
            <p:ph idx="1"/>
          </p:nvPr>
        </p:nvSpPr>
        <p:spPr/>
        <p:txBody>
          <a:bodyPr/>
          <a:lstStyle/>
          <a:p>
            <a:pPr>
              <a:lnSpc>
                <a:spcPct val="90000"/>
              </a:lnSpc>
            </a:pPr>
            <a:r>
              <a:rPr lang="el-GR" dirty="0" err="1" smtClean="0">
                <a:latin typeface="Bookman Old Style" pitchFamily="18" charset="0"/>
              </a:rPr>
              <a:t>Tο</a:t>
            </a:r>
            <a:r>
              <a:rPr lang="el-GR" dirty="0" smtClean="0">
                <a:latin typeface="Bookman Old Style" pitchFamily="18" charset="0"/>
              </a:rPr>
              <a:t> Σύμφωνο Σταθερότητας και Ανάπτυξης (ΣΣΑ) είναι ένα κανονιστικό πλαίσιο για τον συντονισμό των εθνικών δημοσιονομικών πολιτικών των χωρών που συμμετέχουν στην ΟΝΕ </a:t>
            </a:r>
          </a:p>
          <a:p>
            <a:pPr>
              <a:lnSpc>
                <a:spcPct val="90000"/>
              </a:lnSpc>
              <a:buNone/>
            </a:pPr>
            <a:endParaRPr lang="el-GR" dirty="0" smtClean="0">
              <a:latin typeface="Bookman Old Style" pitchFamily="18" charset="0"/>
            </a:endParaRPr>
          </a:p>
          <a:p>
            <a:pPr>
              <a:lnSpc>
                <a:spcPct val="90000"/>
              </a:lnSpc>
            </a:pPr>
            <a:r>
              <a:rPr lang="el-GR" dirty="0" smtClean="0">
                <a:latin typeface="Bookman Old Style" pitchFamily="18" charset="0"/>
              </a:rPr>
              <a:t>Έχει ένα </a:t>
            </a:r>
            <a:r>
              <a:rPr lang="el-GR" b="1" dirty="0" smtClean="0">
                <a:latin typeface="Bookman Old Style" pitchFamily="18" charset="0"/>
              </a:rPr>
              <a:t>προληπτικό</a:t>
            </a:r>
            <a:r>
              <a:rPr lang="el-GR" dirty="0" smtClean="0">
                <a:latin typeface="Bookman Old Style" pitchFamily="18" charset="0"/>
              </a:rPr>
              <a:t> κι ένα </a:t>
            </a:r>
            <a:r>
              <a:rPr lang="el-GR" b="1" dirty="0" smtClean="0">
                <a:latin typeface="Bookman Old Style" pitchFamily="18" charset="0"/>
              </a:rPr>
              <a:t>αποτρεπτικό</a:t>
            </a:r>
            <a:r>
              <a:rPr lang="el-GR" dirty="0" smtClean="0">
                <a:latin typeface="Bookman Old Style" pitchFamily="18" charset="0"/>
              </a:rPr>
              <a:t> σκέλος αν ένα κράτος δεν συμμορφώνεται.</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Προληπτικό σκέλος</a:t>
            </a:r>
            <a:endParaRPr lang="el-GR" dirty="0"/>
          </a:p>
        </p:txBody>
      </p:sp>
      <p:sp>
        <p:nvSpPr>
          <p:cNvPr id="3" name="2 - Θέση περιεχομένου"/>
          <p:cNvSpPr>
            <a:spLocks noGrp="1"/>
          </p:cNvSpPr>
          <p:nvPr>
            <p:ph idx="1"/>
          </p:nvPr>
        </p:nvSpPr>
        <p:spPr/>
        <p:txBody>
          <a:bodyPr>
            <a:normAutofit fontScale="92500" lnSpcReduction="10000"/>
          </a:bodyPr>
          <a:lstStyle/>
          <a:p>
            <a:pPr>
              <a:lnSpc>
                <a:spcPct val="90000"/>
              </a:lnSpc>
            </a:pPr>
            <a:r>
              <a:rPr lang="el-GR" dirty="0" err="1" smtClean="0">
                <a:latin typeface="Bookman Old Style" pitchFamily="18" charset="0"/>
              </a:rPr>
              <a:t>Tο</a:t>
            </a:r>
            <a:r>
              <a:rPr lang="el-GR" dirty="0" smtClean="0">
                <a:latin typeface="Bookman Old Style" pitchFamily="18" charset="0"/>
              </a:rPr>
              <a:t> Συμβούλιο, μετά από πρόταση της Επιτροπής, μπορεί να απευθύνει </a:t>
            </a:r>
            <a:r>
              <a:rPr lang="el-GR" b="1" dirty="0" smtClean="0">
                <a:latin typeface="Bookman Old Style" pitchFamily="18" charset="0"/>
              </a:rPr>
              <a:t>έγκαιρη προειδοποίηση</a:t>
            </a:r>
            <a:r>
              <a:rPr lang="el-GR" dirty="0" smtClean="0">
                <a:latin typeface="Bookman Old Style" pitchFamily="18" charset="0"/>
              </a:rPr>
              <a:t> για την αποφυγή υπερβολικού ελλείμματος </a:t>
            </a:r>
          </a:p>
          <a:p>
            <a:pPr>
              <a:lnSpc>
                <a:spcPct val="90000"/>
              </a:lnSpc>
            </a:pPr>
            <a:endParaRPr lang="el-GR" dirty="0" smtClean="0">
              <a:latin typeface="Bookman Old Style" pitchFamily="18" charset="0"/>
            </a:endParaRPr>
          </a:p>
          <a:p>
            <a:pPr>
              <a:lnSpc>
                <a:spcPct val="90000"/>
              </a:lnSpc>
            </a:pPr>
            <a:r>
              <a:rPr lang="el-GR" dirty="0" smtClean="0">
                <a:latin typeface="Bookman Old Style" pitchFamily="18" charset="0"/>
              </a:rPr>
              <a:t>Μέσω του συστήματος έγκαιρης συμβουλευτικής υποστήριξης σε θέματα πολιτικής, η Επιτροπή μπορεί να κάνει </a:t>
            </a:r>
            <a:r>
              <a:rPr lang="el-GR" b="1" dirty="0" smtClean="0">
                <a:latin typeface="Bookman Old Style" pitchFamily="18" charset="0"/>
              </a:rPr>
              <a:t>σύσταση</a:t>
            </a:r>
            <a:r>
              <a:rPr lang="el-GR" dirty="0" smtClean="0">
                <a:latin typeface="Bookman Old Style" pitchFamily="18" charset="0"/>
              </a:rPr>
              <a:t> σε ένα κράτος μέλος να τηρεί τις υποχρεώσεις του Συμφώνου Σταθερότητας και Ανάπτυξης.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79512" y="141308"/>
            <a:ext cx="8784976" cy="6481193"/>
          </a:xfrm>
          <a:prstGeom prst="rect">
            <a:avLst/>
          </a:prstGeom>
        </p:spPr>
      </p:pic>
    </p:spTree>
    <p:extLst>
      <p:ext uri="{BB962C8B-B14F-4D97-AF65-F5344CB8AC3E}">
        <p14:creationId xmlns:p14="http://schemas.microsoft.com/office/powerpoint/2010/main" val="3672341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Αποτρεπτικό σκέλος</a:t>
            </a:r>
            <a:endParaRPr lang="el-GR" dirty="0"/>
          </a:p>
        </p:txBody>
      </p:sp>
      <p:sp>
        <p:nvSpPr>
          <p:cNvPr id="3" name="2 - Θέση περιεχομένου"/>
          <p:cNvSpPr>
            <a:spLocks noGrp="1"/>
          </p:cNvSpPr>
          <p:nvPr>
            <p:ph idx="1"/>
          </p:nvPr>
        </p:nvSpPr>
        <p:spPr/>
        <p:txBody>
          <a:bodyPr/>
          <a:lstStyle/>
          <a:p>
            <a:r>
              <a:rPr lang="el-GR" dirty="0" smtClean="0">
                <a:latin typeface="Bookman Old Style" pitchFamily="18" charset="0"/>
              </a:rPr>
              <a:t>Συστάσεις από το Συμβούλιο προς το κ-μ να συμμορφωθεί</a:t>
            </a:r>
          </a:p>
          <a:p>
            <a:r>
              <a:rPr lang="el-GR" dirty="0" smtClean="0">
                <a:latin typeface="Bookman Old Style" pitchFamily="18" charset="0"/>
              </a:rPr>
              <a:t>Κυρώσεις (ένα πάγιο ποσό 0,2% ΑΕΠ κι ένα μεταβλητό ανάλογα με το μέγεθος του ελλείμματος)</a:t>
            </a:r>
          </a:p>
          <a:p>
            <a:r>
              <a:rPr lang="el-GR" dirty="0" smtClean="0">
                <a:latin typeface="Bookman Old Style" pitchFamily="18" charset="0"/>
              </a:rPr>
              <a:t>Άρση κυρώσεων (τα πρόστιμα ΔΕΝ επιστρέφονται)</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Bookman Old Style" pitchFamily="18" charset="0"/>
              </a:rPr>
              <a:t>ΕΣΚΤ και </a:t>
            </a:r>
            <a:r>
              <a:rPr lang="en-GB" dirty="0" smtClean="0">
                <a:latin typeface="Bookman Old Style" pitchFamily="18" charset="0"/>
              </a:rPr>
              <a:t>EKT</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solidFill>
                  <a:srgbClr val="000000"/>
                </a:solidFill>
                <a:latin typeface="Bookman Old Style" pitchFamily="18" charset="0"/>
              </a:rPr>
              <a:t>Το Ευρωπαϊκό Σύστημα Κεντρικών Τραπεζών περιλαμβάνει την ΕΚΤ και τις εθνικές κεντρικές τράπεζες.</a:t>
            </a:r>
          </a:p>
          <a:p>
            <a:r>
              <a:rPr lang="el-GR" dirty="0" smtClean="0">
                <a:solidFill>
                  <a:srgbClr val="000000"/>
                </a:solidFill>
                <a:latin typeface="Bookman Old Style" pitchFamily="18" charset="0"/>
              </a:rPr>
              <a:t>Χαράζει και εφαρμόζει τη νομισματική πολιτικής για τη ζώνη του ευρώ,</a:t>
            </a:r>
          </a:p>
          <a:p>
            <a:r>
              <a:rPr lang="el-GR" dirty="0" smtClean="0">
                <a:solidFill>
                  <a:srgbClr val="000000"/>
                </a:solidFill>
                <a:latin typeface="Bookman Old Style" pitchFamily="18" charset="0"/>
              </a:rPr>
              <a:t>η ΕΚΤ έχει το αποκλειστικό δικαίωμα να εγκρίνει την έκδοση τραπεζογραμματίων εντός της ζώνης του ευρώ</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Bookman Old Style" pitchFamily="18" charset="0"/>
              </a:rPr>
              <a:t>Τα 17 κ-μ της ευρωζώνης</a:t>
            </a:r>
            <a:endParaRPr lang="el-GR"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043608" y="1628801"/>
            <a:ext cx="6696743" cy="460851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πορεία της Ελλάδας στην ΕΟΚ/ΕΕ</a:t>
            </a:r>
            <a:endParaRPr lang="el-GR" dirty="0"/>
          </a:p>
        </p:txBody>
      </p:sp>
      <p:sp>
        <p:nvSpPr>
          <p:cNvPr id="3" name="2 - Θέση περιεχομένου"/>
          <p:cNvSpPr>
            <a:spLocks noGrp="1"/>
          </p:cNvSpPr>
          <p:nvPr>
            <p:ph idx="1"/>
          </p:nvPr>
        </p:nvSpPr>
        <p:spPr/>
        <p:txBody>
          <a:bodyPr>
            <a:normAutofit fontScale="77500" lnSpcReduction="20000"/>
          </a:bodyPr>
          <a:lstStyle/>
          <a:p>
            <a:pPr>
              <a:lnSpc>
                <a:spcPct val="90000"/>
              </a:lnSpc>
            </a:pPr>
            <a:r>
              <a:rPr lang="el-GR" dirty="0" smtClean="0"/>
              <a:t>8 Ιουνίου 1959, αίτηση σύνδεσης (31.07.1959 αίτηση σύνδεσης Τουρκίας)</a:t>
            </a:r>
          </a:p>
          <a:p>
            <a:pPr>
              <a:lnSpc>
                <a:spcPct val="90000"/>
              </a:lnSpc>
            </a:pPr>
            <a:r>
              <a:rPr lang="el-GR" dirty="0" smtClean="0"/>
              <a:t>9 Ιουλίου 1961, Υπογράφεται η Συμφωνία Σύνδεσης (12 Σεπτεμβρίου 1963 Συμφωνία Σύνδεσης ΕΟΚ-Τουρκίας).</a:t>
            </a:r>
          </a:p>
          <a:p>
            <a:pPr>
              <a:lnSpc>
                <a:spcPct val="90000"/>
              </a:lnSpc>
            </a:pPr>
            <a:r>
              <a:rPr lang="el-GR" dirty="0" smtClean="0"/>
              <a:t>1967, «πάγωμα» της Συμφωνίας εξαιτίας της Δικτατορίας</a:t>
            </a:r>
          </a:p>
          <a:p>
            <a:pPr>
              <a:lnSpc>
                <a:spcPct val="90000"/>
              </a:lnSpc>
            </a:pPr>
            <a:r>
              <a:rPr lang="el-GR" dirty="0" smtClean="0"/>
              <a:t>Ιούνιος 1975, αίτηση για εκκίνηση των ενταξιακών διαπραγματεύσεων</a:t>
            </a:r>
          </a:p>
          <a:p>
            <a:pPr>
              <a:lnSpc>
                <a:spcPct val="90000"/>
              </a:lnSpc>
            </a:pPr>
            <a:r>
              <a:rPr lang="el-GR" dirty="0" smtClean="0"/>
              <a:t>29 Μαΐου 1979 υπογραφή της Πράξης Προσχώρησης</a:t>
            </a:r>
          </a:p>
          <a:p>
            <a:pPr>
              <a:lnSpc>
                <a:spcPct val="90000"/>
              </a:lnSpc>
            </a:pPr>
            <a:r>
              <a:rPr lang="el-GR" dirty="0" smtClean="0"/>
              <a:t>1 Ιανουαρίου 1981, η Ελλάδα γίνεται πλήρες μέλος της ΕΟΚ</a:t>
            </a:r>
          </a:p>
          <a:p>
            <a:pPr>
              <a:lnSpc>
                <a:spcPct val="90000"/>
              </a:lnSpc>
              <a:buNone/>
            </a:pPr>
            <a:endParaRPr lang="el-GR" dirty="0" smtClean="0"/>
          </a:p>
          <a:p>
            <a:pPr>
              <a:lnSpc>
                <a:spcPct val="90000"/>
              </a:lnSpc>
            </a:pPr>
            <a:r>
              <a:rPr lang="el-GR" dirty="0" smtClean="0"/>
              <a:t>Το 2001 η Ελλάδα γίνεται μέλος της ΟΝΕ</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Πλήρωση κριτηρίων σύγκλισης ΟΝΕ</a:t>
            </a:r>
            <a:endParaRPr lang="el-GR" dirty="0"/>
          </a:p>
        </p:txBody>
      </p:sp>
      <p:pic>
        <p:nvPicPr>
          <p:cNvPr id="4" name="Picture 3"/>
          <p:cNvPicPr>
            <a:picLocks noGrp="1" noChangeAspect="1" noChangeArrowheads="1"/>
          </p:cNvPicPr>
          <p:nvPr>
            <p:ph idx="1"/>
          </p:nvPr>
        </p:nvPicPr>
        <p:blipFill>
          <a:blip r:embed="rId2" cstate="print"/>
          <a:srcRect/>
          <a:stretch>
            <a:fillRect/>
          </a:stretch>
        </p:blipFill>
        <p:spPr>
          <a:xfrm>
            <a:off x="1043608" y="2276872"/>
            <a:ext cx="7056784" cy="288032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ltLang="en-US" dirty="0">
                <a:solidFill>
                  <a:schemeClr val="tx1"/>
                </a:solidFill>
              </a:rPr>
              <a:t>Τα </a:t>
            </a:r>
            <a:r>
              <a:rPr lang="en-US" altLang="en-US" dirty="0">
                <a:solidFill>
                  <a:schemeClr val="tx1"/>
                </a:solidFill>
              </a:rPr>
              <a:t>5</a:t>
            </a:r>
            <a:r>
              <a:rPr lang="el-GR" altLang="en-US" dirty="0">
                <a:solidFill>
                  <a:schemeClr val="tx1"/>
                </a:solidFill>
              </a:rPr>
              <a:t> κύρια όργανα</a:t>
            </a:r>
            <a:r>
              <a:rPr lang="en-US" altLang="en-US" dirty="0">
                <a:solidFill>
                  <a:schemeClr val="tx1"/>
                </a:solidFill>
              </a:rPr>
              <a:t> </a:t>
            </a:r>
            <a:endParaRPr lang="de-DE" dirty="0">
              <a:solidFill>
                <a:schemeClr val="tx1"/>
              </a:solidFill>
            </a:endParaRPr>
          </a:p>
        </p:txBody>
      </p:sp>
      <p:sp>
        <p:nvSpPr>
          <p:cNvPr id="3" name="Textplatzhalter 2"/>
          <p:cNvSpPr>
            <a:spLocks noGrp="1"/>
          </p:cNvSpPr>
          <p:nvPr>
            <p:ph type="body" sz="quarter" idx="12"/>
          </p:nvPr>
        </p:nvSpPr>
        <p:spPr>
          <a:xfrm>
            <a:off x="356615" y="1484784"/>
            <a:ext cx="8349234" cy="4707890"/>
          </a:xfrm>
        </p:spPr>
        <p:txBody>
          <a:bodyPr>
            <a:normAutofit fontScale="70000" lnSpcReduction="20000"/>
          </a:bodyPr>
          <a:lstStyle/>
          <a:p>
            <a:pPr>
              <a:spcBef>
                <a:spcPts val="800"/>
              </a:spcBef>
            </a:pPr>
            <a:r>
              <a:rPr lang="el-GR" dirty="0">
                <a:solidFill>
                  <a:schemeClr val="tx1"/>
                </a:solidFill>
                <a:latin typeface="Cambria" panose="02040503050406030204" pitchFamily="18" charset="0"/>
              </a:rPr>
              <a:t>Υπάρχουν πολλά θεσμικά όργανα της ΕΕ, αλλά τα βασικά είναι τα 5 κύρια όργανα. Έχουν αλλάξει με κάθε νέα συνθήκη. Χρησιμοποιώντας τις τρέχουσες ονομασίες όπως ορίζονται στη Συνθήκη της Λισαβόνας, αυτά είναι τα εξής</a:t>
            </a:r>
            <a:r>
              <a:rPr lang="el-GR" dirty="0" smtClean="0">
                <a:solidFill>
                  <a:schemeClr val="tx1"/>
                </a:solidFill>
                <a:latin typeface="Cambria" panose="02040503050406030204" pitchFamily="18" charset="0"/>
              </a:rPr>
              <a:t>:</a:t>
            </a:r>
          </a:p>
          <a:p>
            <a:pPr marL="0" indent="0">
              <a:spcBef>
                <a:spcPts val="800"/>
              </a:spcBef>
              <a:buNone/>
            </a:pPr>
            <a:endParaRPr lang="de-DE" altLang="de-DE" dirty="0">
              <a:solidFill>
                <a:schemeClr val="tx1"/>
              </a:solidFill>
              <a:latin typeface="Cambria" panose="02040503050406030204" pitchFamily="18" charset="0"/>
            </a:endParaRPr>
          </a:p>
          <a:p>
            <a:pPr marL="457200" lvl="0" indent="-457200" eaLnBrk="0" fontAlgn="base" hangingPunct="0">
              <a:spcBef>
                <a:spcPts val="800"/>
              </a:spcBef>
              <a:spcAft>
                <a:spcPct val="0"/>
              </a:spcAft>
              <a:buFont typeface="+mj-lt"/>
              <a:buAutoNum type="arabicPeriod"/>
            </a:pPr>
            <a:r>
              <a:rPr lang="el-GR" altLang="de-DE" b="1" dirty="0">
                <a:solidFill>
                  <a:schemeClr val="tx1"/>
                </a:solidFill>
                <a:latin typeface="Cambria" panose="02040503050406030204" pitchFamily="18" charset="0"/>
              </a:rPr>
              <a:t>Ευρωπαϊκό Συμβούλιο (</a:t>
            </a:r>
            <a:r>
              <a:rPr lang="el-GR" altLang="de-DE" dirty="0">
                <a:solidFill>
                  <a:schemeClr val="tx1"/>
                </a:solidFill>
                <a:latin typeface="Cambria" panose="02040503050406030204" pitchFamily="18" charset="0"/>
              </a:rPr>
              <a:t>αρχηγοί κρατών και κυβερνήσεων),</a:t>
            </a:r>
            <a:endParaRPr lang="de-DE" altLang="de-DE" dirty="0">
              <a:solidFill>
                <a:schemeClr val="tx1"/>
              </a:solidFill>
              <a:latin typeface="Cambria" panose="02040503050406030204" pitchFamily="18" charset="0"/>
            </a:endParaRPr>
          </a:p>
          <a:p>
            <a:pPr marL="457200" lvl="0" indent="-457200" eaLnBrk="0" fontAlgn="base" hangingPunct="0">
              <a:spcBef>
                <a:spcPts val="800"/>
              </a:spcBef>
              <a:spcAft>
                <a:spcPct val="0"/>
              </a:spcAft>
              <a:buFont typeface="+mj-lt"/>
              <a:buAutoNum type="arabicPeriod"/>
            </a:pPr>
            <a:r>
              <a:rPr lang="el-GR" altLang="de-DE" b="1" dirty="0">
                <a:solidFill>
                  <a:schemeClr val="tx1"/>
                </a:solidFill>
                <a:latin typeface="Cambria" panose="02040503050406030204" pitchFamily="18" charset="0"/>
              </a:rPr>
              <a:t>Συμβούλιο της Ευρωπαϊκής Ένωσης</a:t>
            </a:r>
            <a:r>
              <a:rPr lang="el-GR" altLang="de-DE" dirty="0">
                <a:solidFill>
                  <a:schemeClr val="tx1"/>
                </a:solidFill>
                <a:latin typeface="Cambria" panose="02040503050406030204" pitchFamily="18" charset="0"/>
              </a:rPr>
              <a:t> (υπουργοί των κρατών μελών), [το οποίο εξακολουθεί να αποκαλείται συχνά με την παλιά του ονομασία, Συμβούλιο Υπουργών],</a:t>
            </a:r>
            <a:endParaRPr lang="de-DE" altLang="de-DE" dirty="0">
              <a:solidFill>
                <a:schemeClr val="tx1"/>
              </a:solidFill>
              <a:latin typeface="Cambria" panose="02040503050406030204" pitchFamily="18" charset="0"/>
            </a:endParaRPr>
          </a:p>
          <a:p>
            <a:pPr marL="457200" lvl="0" indent="-457200" eaLnBrk="0" fontAlgn="base" hangingPunct="0">
              <a:spcBef>
                <a:spcPts val="800"/>
              </a:spcBef>
              <a:spcAft>
                <a:spcPct val="0"/>
              </a:spcAft>
              <a:buFont typeface="+mj-lt"/>
              <a:buAutoNum type="arabicPeriod"/>
            </a:pPr>
            <a:r>
              <a:rPr lang="el-GR" altLang="de-DE" b="1" dirty="0">
                <a:solidFill>
                  <a:schemeClr val="tx1"/>
                </a:solidFill>
                <a:latin typeface="Cambria" panose="02040503050406030204" pitchFamily="18" charset="0"/>
              </a:rPr>
              <a:t>Ευρωπαϊκή Επιτροπή </a:t>
            </a:r>
            <a:r>
              <a:rPr lang="el-GR" altLang="de-DE" dirty="0">
                <a:solidFill>
                  <a:schemeClr val="tx1"/>
                </a:solidFill>
                <a:latin typeface="Cambria" panose="02040503050406030204" pitchFamily="18" charset="0"/>
              </a:rPr>
              <a:t>(διορισμένοι </a:t>
            </a:r>
            <a:r>
              <a:rPr lang="el-GR" altLang="de-DE" dirty="0" err="1">
                <a:solidFill>
                  <a:schemeClr val="tx1"/>
                </a:solidFill>
                <a:latin typeface="Cambria" panose="02040503050406030204" pitchFamily="18" charset="0"/>
              </a:rPr>
              <a:t>ευρωκράτες</a:t>
            </a:r>
            <a:r>
              <a:rPr lang="el-GR" altLang="de-DE" dirty="0">
                <a:solidFill>
                  <a:schemeClr val="tx1"/>
                </a:solidFill>
                <a:latin typeface="Cambria" panose="02040503050406030204" pitchFamily="18" charset="0"/>
              </a:rPr>
              <a:t>),</a:t>
            </a:r>
            <a:endParaRPr lang="de-DE" altLang="de-DE" dirty="0">
              <a:solidFill>
                <a:schemeClr val="tx1"/>
              </a:solidFill>
              <a:latin typeface="Cambria" panose="02040503050406030204" pitchFamily="18" charset="0"/>
            </a:endParaRPr>
          </a:p>
          <a:p>
            <a:pPr marL="457200" lvl="0" indent="-457200" eaLnBrk="0" fontAlgn="base" hangingPunct="0">
              <a:spcBef>
                <a:spcPts val="800"/>
              </a:spcBef>
              <a:spcAft>
                <a:spcPct val="0"/>
              </a:spcAft>
              <a:buFont typeface="+mj-lt"/>
              <a:buAutoNum type="arabicPeriod"/>
            </a:pPr>
            <a:r>
              <a:rPr lang="el-GR" altLang="de-DE" b="1" dirty="0">
                <a:solidFill>
                  <a:schemeClr val="tx1"/>
                </a:solidFill>
                <a:latin typeface="Cambria" panose="02040503050406030204" pitchFamily="18" charset="0"/>
              </a:rPr>
              <a:t>Ευρωπαϊκό Κοινοβούλιο </a:t>
            </a:r>
            <a:r>
              <a:rPr lang="el-GR" altLang="de-DE" dirty="0">
                <a:solidFill>
                  <a:schemeClr val="tx1"/>
                </a:solidFill>
                <a:latin typeface="Cambria" panose="02040503050406030204" pitchFamily="18" charset="0"/>
              </a:rPr>
              <a:t>(άμεσα εκλεγμένο),</a:t>
            </a:r>
            <a:endParaRPr lang="de-DE" altLang="de-DE" dirty="0">
              <a:solidFill>
                <a:schemeClr val="tx1"/>
              </a:solidFill>
              <a:latin typeface="Cambria" panose="02040503050406030204" pitchFamily="18" charset="0"/>
            </a:endParaRPr>
          </a:p>
          <a:p>
            <a:pPr marL="457200" lvl="0" indent="-457200" eaLnBrk="0" fontAlgn="base" hangingPunct="0">
              <a:spcBef>
                <a:spcPts val="800"/>
              </a:spcBef>
              <a:spcAft>
                <a:spcPct val="0"/>
              </a:spcAft>
              <a:buFont typeface="+mj-lt"/>
              <a:buAutoNum type="arabicPeriod"/>
            </a:pPr>
            <a:r>
              <a:rPr lang="el-GR" altLang="de-DE" b="1" dirty="0">
                <a:solidFill>
                  <a:schemeClr val="tx1"/>
                </a:solidFill>
                <a:latin typeface="Cambria" panose="02040503050406030204" pitchFamily="18" charset="0"/>
              </a:rPr>
              <a:t>Δικαστήριο της ΕΕ </a:t>
            </a:r>
            <a:r>
              <a:rPr lang="el-GR" altLang="de-DE" dirty="0">
                <a:solidFill>
                  <a:schemeClr val="tx1"/>
                </a:solidFill>
                <a:latin typeface="Cambria" panose="02040503050406030204" pitchFamily="18" charset="0"/>
              </a:rPr>
              <a:t>(διορισμένοι δικαστές).</a:t>
            </a:r>
            <a:endParaRPr lang="de-DE" altLang="de-DE" dirty="0">
              <a:solidFill>
                <a:schemeClr val="tx1"/>
              </a:solidFill>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a:p>
            <a:pPr>
              <a:spcBef>
                <a:spcPts val="800"/>
              </a:spcBef>
            </a:pPr>
            <a:endParaRPr lang="de-DE" dirty="0">
              <a:latin typeface="Cambria" panose="02040503050406030204" pitchFamily="18" charset="0"/>
            </a:endParaRPr>
          </a:p>
        </p:txBody>
      </p:sp>
      <p:sp>
        <p:nvSpPr>
          <p:cNvPr id="5" name="Foliennummernplatzhalter 4"/>
          <p:cNvSpPr>
            <a:spLocks noGrp="1"/>
          </p:cNvSpPr>
          <p:nvPr>
            <p:ph type="sldNum" sz="quarter" idx="4"/>
          </p:nvPr>
        </p:nvSpPr>
        <p:spPr/>
        <p:txBody>
          <a:bodyPr/>
          <a:lstStyle/>
          <a:p>
            <a:fld id="{40BFEAB2-FD83-41F2-9787-AD5D1A1760CD}" type="slidenum">
              <a:rPr lang="en-US" smtClean="0"/>
              <a:pPr/>
              <a:t>35</a:t>
            </a:fld>
            <a:endParaRPr lang="en-US" dirty="0"/>
          </a:p>
        </p:txBody>
      </p:sp>
    </p:spTree>
    <p:extLst>
      <p:ext uri="{BB962C8B-B14F-4D97-AF65-F5344CB8AC3E}">
        <p14:creationId xmlns:p14="http://schemas.microsoft.com/office/powerpoint/2010/main" val="1210442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90286"/>
            <a:ext cx="6975265" cy="822960"/>
          </a:xfrm>
        </p:spPr>
        <p:txBody>
          <a:bodyPr/>
          <a:lstStyle/>
          <a:p>
            <a:r>
              <a:rPr lang="el-GR" altLang="en-US" dirty="0">
                <a:solidFill>
                  <a:schemeClr val="tx1"/>
                </a:solidFill>
              </a:rPr>
              <a:t>Τα 5 κύρια όργανα</a:t>
            </a:r>
            <a:r>
              <a:rPr lang="en-US" altLang="en-US" dirty="0">
                <a:solidFill>
                  <a:schemeClr val="tx1"/>
                </a:solidFill>
              </a:rPr>
              <a:t>  </a:t>
            </a:r>
            <a:endParaRPr lang="de-DE" dirty="0">
              <a:solidFill>
                <a:schemeClr val="tx1"/>
              </a:solidFill>
            </a:endParaRPr>
          </a:p>
        </p:txBody>
      </p:sp>
      <p:sp>
        <p:nvSpPr>
          <p:cNvPr id="5" name="Foliennummernplatzhalter 4"/>
          <p:cNvSpPr>
            <a:spLocks noGrp="1"/>
          </p:cNvSpPr>
          <p:nvPr>
            <p:ph type="sldNum" sz="quarter" idx="4"/>
          </p:nvPr>
        </p:nvSpPr>
        <p:spPr/>
        <p:txBody>
          <a:bodyPr/>
          <a:lstStyle/>
          <a:p>
            <a:fld id="{40BFEAB2-FD83-41F2-9787-AD5D1A1760CD}" type="slidenum">
              <a:rPr lang="en-US" smtClean="0"/>
              <a:pPr/>
              <a:t>36</a:t>
            </a:fld>
            <a:endParaRPr lang="en-US" dirty="0"/>
          </a:p>
        </p:txBody>
      </p:sp>
      <p:pic>
        <p:nvPicPr>
          <p:cNvPr id="6" name="Εικόνα 5">
            <a:extLst>
              <a:ext uri="{FF2B5EF4-FFF2-40B4-BE49-F238E27FC236}">
                <a16:creationId xmlns:a16="http://schemas.microsoft.com/office/drawing/2014/main" id="{B52F80B3-BF4F-7D56-F8BA-1F42D9612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268760"/>
            <a:ext cx="6820379" cy="4599811"/>
          </a:xfrm>
          <a:prstGeom prst="rect">
            <a:avLst/>
          </a:prstGeom>
        </p:spPr>
      </p:pic>
      <p:sp>
        <p:nvSpPr>
          <p:cNvPr id="4" name="TextBox 3">
            <a:extLst>
              <a:ext uri="{FF2B5EF4-FFF2-40B4-BE49-F238E27FC236}">
                <a16:creationId xmlns:a16="http://schemas.microsoft.com/office/drawing/2014/main" id="{0A83280C-50F4-AB4E-ED53-176FE45DE6AA}"/>
              </a:ext>
            </a:extLst>
          </p:cNvPr>
          <p:cNvSpPr txBox="1"/>
          <p:nvPr/>
        </p:nvSpPr>
        <p:spPr>
          <a:xfrm>
            <a:off x="707136" y="5625411"/>
            <a:ext cx="8078510" cy="791050"/>
          </a:xfrm>
          <a:prstGeom prst="rect">
            <a:avLst/>
          </a:prstGeom>
          <a:noFill/>
        </p:spPr>
        <p:txBody>
          <a:bodyPr wrap="square">
            <a:spAutoFit/>
          </a:bodyPr>
          <a:lstStyle/>
          <a:p>
            <a:pPr algn="ctr">
              <a:lnSpc>
                <a:spcPct val="150000"/>
              </a:lnSpc>
            </a:pPr>
            <a:r>
              <a:rPr lang="el-GR" sz="1600" b="1" dirty="0"/>
              <a:t>Σχήμα 2.3 </a:t>
            </a:r>
            <a:r>
              <a:rPr lang="el-GR" sz="1600" dirty="0"/>
              <a:t>Τα βασικά της αρχιτεκτονικής των οργάνων της ΕΕ</a:t>
            </a:r>
            <a:r>
              <a:rPr lang="el-GR" dirty="0"/>
              <a:t> </a:t>
            </a:r>
          </a:p>
          <a:p>
            <a:pPr>
              <a:lnSpc>
                <a:spcPct val="150000"/>
              </a:lnSpc>
            </a:pPr>
            <a:r>
              <a:rPr lang="el-GR" sz="1400" dirty="0"/>
              <a:t>Πηγή: Διαμόρφωση από τους συγγραφείς</a:t>
            </a:r>
          </a:p>
        </p:txBody>
      </p:sp>
    </p:spTree>
    <p:extLst>
      <p:ext uri="{BB962C8B-B14F-4D97-AF65-F5344CB8AC3E}">
        <p14:creationId xmlns:p14="http://schemas.microsoft.com/office/powerpoint/2010/main" val="326842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60571"/>
            <a:ext cx="7884860" cy="822960"/>
          </a:xfrm>
        </p:spPr>
        <p:txBody>
          <a:bodyPr>
            <a:normAutofit/>
          </a:bodyPr>
          <a:lstStyle/>
          <a:p>
            <a:r>
              <a:rPr lang="el-GR" sz="3200" dirty="0" smtClean="0">
                <a:solidFill>
                  <a:schemeClr val="tx1"/>
                </a:solidFill>
              </a:rPr>
              <a:t>Λήψης </a:t>
            </a:r>
            <a:r>
              <a:rPr lang="el-GR" sz="3200" dirty="0">
                <a:solidFill>
                  <a:schemeClr val="tx1"/>
                </a:solidFill>
              </a:rPr>
              <a:t>αποφάσεων: Ειδική Πλειοψηφία</a:t>
            </a:r>
            <a:endParaRPr lang="de-DE" sz="3200" dirty="0">
              <a:solidFill>
                <a:schemeClr val="tx1"/>
              </a:solidFill>
            </a:endParaRPr>
          </a:p>
        </p:txBody>
      </p:sp>
      <p:sp>
        <p:nvSpPr>
          <p:cNvPr id="3" name="Textplatzhalter 2"/>
          <p:cNvSpPr>
            <a:spLocks noGrp="1"/>
          </p:cNvSpPr>
          <p:nvPr>
            <p:ph type="body" sz="quarter" idx="12"/>
          </p:nvPr>
        </p:nvSpPr>
        <p:spPr>
          <a:xfrm>
            <a:off x="1" y="1196753"/>
            <a:ext cx="9037122" cy="5332062"/>
          </a:xfrm>
        </p:spPr>
        <p:txBody>
          <a:bodyPr>
            <a:normAutofit fontScale="92500" lnSpcReduction="20000"/>
          </a:bodyPr>
          <a:lstStyle/>
          <a:p>
            <a:pPr marL="342900" indent="-342900">
              <a:spcBef>
                <a:spcPts val="800"/>
              </a:spcBef>
              <a:buFont typeface="Arial" panose="020B0604020202020204" pitchFamily="34" charset="0"/>
              <a:buChar char="•"/>
            </a:pPr>
            <a:r>
              <a:rPr lang="el-GR" sz="1800" dirty="0">
                <a:solidFill>
                  <a:schemeClr val="tx1"/>
                </a:solidFill>
                <a:latin typeface="Cambria" panose="02040503050406030204" pitchFamily="18" charset="0"/>
              </a:rPr>
              <a:t>Η ΕΕ διαθέτει διάφορες διαδικασίες λήψης αποφάσεων. Ωστόσο, περίπου το 80% της νομοθεσίας της ΕΕ ψηφίζεται με τη "συνήθη νομοθετική διαδικασία": το Συμβούλιο εγκρίνει τη νομοθεσία με </a:t>
            </a:r>
            <a:r>
              <a:rPr lang="el-GR" sz="1800" b="1" dirty="0">
                <a:solidFill>
                  <a:schemeClr val="tx1"/>
                </a:solidFill>
                <a:latin typeface="Cambria" panose="02040503050406030204" pitchFamily="18" charset="0"/>
              </a:rPr>
              <a:t>«ειδική πλειοψηφία» (QMV).</a:t>
            </a:r>
            <a:endParaRPr lang="en-US" sz="1800" b="1" dirty="0">
              <a:solidFill>
                <a:schemeClr val="tx1"/>
              </a:solidFill>
              <a:latin typeface="Cambria" panose="02040503050406030204" pitchFamily="18" charset="0"/>
            </a:endParaRPr>
          </a:p>
          <a:p>
            <a:pPr marL="573088" lvl="1" indent="-342900"/>
            <a:r>
              <a:rPr lang="el-GR" sz="1800" dirty="0">
                <a:solidFill>
                  <a:schemeClr val="tx1"/>
                </a:solidFill>
                <a:latin typeface="Cambria" panose="02040503050406030204" pitchFamily="18" charset="0"/>
              </a:rPr>
              <a:t>Οι κανόνες QMV που διέπουν την ψηφοφορία στο Συμβούλιο καθορίστηκαν στη Συνθήκη της Λισαβόνας.</a:t>
            </a:r>
            <a:r>
              <a:rPr lang="en-US" sz="1800" dirty="0">
                <a:solidFill>
                  <a:schemeClr val="tx1"/>
                </a:solidFill>
                <a:latin typeface="Cambria" panose="02040503050406030204" pitchFamily="18" charset="0"/>
              </a:rPr>
              <a:t> </a:t>
            </a:r>
          </a:p>
          <a:p>
            <a:pPr marL="573088" lvl="1" indent="-342900"/>
            <a:r>
              <a:rPr lang="el-GR" sz="1800" dirty="0">
                <a:solidFill>
                  <a:schemeClr val="tx1"/>
                </a:solidFill>
                <a:latin typeface="Cambria" panose="02040503050406030204" pitchFamily="18" charset="0"/>
              </a:rPr>
              <a:t>Βασίζονται στην έννοια της </a:t>
            </a:r>
            <a:r>
              <a:rPr lang="el-GR" sz="1800" b="1" dirty="0">
                <a:solidFill>
                  <a:schemeClr val="tx1"/>
                </a:solidFill>
                <a:latin typeface="Cambria" panose="02040503050406030204" pitchFamily="18" charset="0"/>
              </a:rPr>
              <a:t>«διπλής πλειοψηφίας»: </a:t>
            </a:r>
            <a:r>
              <a:rPr lang="el-GR" sz="1800" dirty="0">
                <a:solidFill>
                  <a:schemeClr val="tx1"/>
                </a:solidFill>
                <a:latin typeface="Cambria" panose="02040503050406030204" pitchFamily="18" charset="0"/>
              </a:rPr>
              <a:t>δηλαδή, για να περάσει μια πρόταση πρέπει να</a:t>
            </a:r>
            <a:r>
              <a:rPr lang="en-US" sz="1800" dirty="0">
                <a:solidFill>
                  <a:schemeClr val="tx1"/>
                </a:solidFill>
                <a:latin typeface="Cambria" panose="02040503050406030204" pitchFamily="18" charset="0"/>
              </a:rPr>
              <a:t> </a:t>
            </a:r>
          </a:p>
          <a:p>
            <a:pPr marL="534988" lvl="2" indent="0">
              <a:buNone/>
            </a:pPr>
            <a:r>
              <a:rPr lang="en-US" sz="1600" dirty="0">
                <a:solidFill>
                  <a:schemeClr val="tx1"/>
                </a:solidFill>
                <a:latin typeface="Cambria" panose="02040503050406030204" pitchFamily="18" charset="0"/>
              </a:rPr>
              <a:t>(1</a:t>
            </a:r>
            <a:r>
              <a:rPr lang="en-US" dirty="0">
                <a:solidFill>
                  <a:schemeClr val="tx1"/>
                </a:solidFill>
                <a:latin typeface="Cambria" panose="02040503050406030204" pitchFamily="18" charset="0"/>
              </a:rPr>
              <a:t>) </a:t>
            </a:r>
            <a:r>
              <a:rPr lang="el-GR" dirty="0">
                <a:solidFill>
                  <a:schemeClr val="tx1"/>
                </a:solidFill>
                <a:latin typeface="Cambria" panose="02040503050406030204" pitchFamily="18" charset="0"/>
              </a:rPr>
              <a:t>να υπερβούν ένα όριο όσον αφορά τον αριθμό των εθνών που θα ψηφίσουν «ναι», και,</a:t>
            </a:r>
            <a:endParaRPr lang="en-US" dirty="0">
              <a:solidFill>
                <a:schemeClr val="tx1"/>
              </a:solidFill>
              <a:latin typeface="Cambria" panose="02040503050406030204" pitchFamily="18" charset="0"/>
            </a:endParaRPr>
          </a:p>
          <a:p>
            <a:pPr marL="534988" lvl="2" indent="0">
              <a:buNone/>
            </a:pPr>
            <a:r>
              <a:rPr lang="en-US" dirty="0">
                <a:solidFill>
                  <a:schemeClr val="tx1"/>
                </a:solidFill>
                <a:latin typeface="Cambria" panose="02040503050406030204" pitchFamily="18" charset="0"/>
              </a:rPr>
              <a:t>(2) </a:t>
            </a:r>
            <a:r>
              <a:rPr lang="el-GR" dirty="0">
                <a:solidFill>
                  <a:schemeClr val="tx1"/>
                </a:solidFill>
                <a:latin typeface="Cambria" panose="02040503050406030204" pitchFamily="18" charset="0"/>
              </a:rPr>
              <a:t>έχουν το πληθυσμιακό μερίδιο των θετικών ψηφοφόρων.</a:t>
            </a:r>
            <a:r>
              <a:rPr lang="en-US" dirty="0">
                <a:solidFill>
                  <a:schemeClr val="tx1"/>
                </a:solidFill>
                <a:latin typeface="Cambria" panose="02040503050406030204" pitchFamily="18" charset="0"/>
              </a:rPr>
              <a:t> </a:t>
            </a:r>
          </a:p>
          <a:p>
            <a:pPr marL="536575" lvl="2" indent="-269875"/>
            <a:r>
              <a:rPr lang="el-GR" dirty="0">
                <a:solidFill>
                  <a:schemeClr val="tx1"/>
                </a:solidFill>
                <a:latin typeface="Cambria" panose="02040503050406030204" pitchFamily="18" charset="0"/>
              </a:rPr>
              <a:t>Το αποτέλεσμα είναι μια διπλή πλειοψηφία, με την έννοια ότι </a:t>
            </a:r>
            <a:r>
              <a:rPr lang="el-GR" b="1" dirty="0">
                <a:solidFill>
                  <a:schemeClr val="tx1"/>
                </a:solidFill>
                <a:latin typeface="Cambria" panose="02040503050406030204" pitchFamily="18" charset="0"/>
              </a:rPr>
              <a:t>ένα αρκετά μεγάλο ποσοστό των κρατών της ΕΕ, τα οποία αντιπροσωπεύουν ένα αρκετά μεγάλο ποσοστό των πολιτών της ΕΕ</a:t>
            </a:r>
            <a:r>
              <a:rPr lang="el-GR" dirty="0">
                <a:solidFill>
                  <a:schemeClr val="tx1"/>
                </a:solidFill>
                <a:latin typeface="Cambria" panose="02040503050406030204" pitchFamily="18" charset="0"/>
              </a:rPr>
              <a:t>, πρέπει να το εγκρίνει.</a:t>
            </a:r>
            <a:r>
              <a:rPr lang="en-US" dirty="0">
                <a:solidFill>
                  <a:schemeClr val="tx1"/>
                </a:solidFill>
                <a:latin typeface="Cambria" panose="02040503050406030204" pitchFamily="18" charset="0"/>
              </a:rPr>
              <a:t> </a:t>
            </a:r>
          </a:p>
          <a:p>
            <a:pPr marL="536575" lvl="2" indent="-269875"/>
            <a:r>
              <a:rPr lang="el-GR" b="1" dirty="0">
                <a:solidFill>
                  <a:schemeClr val="tx1"/>
                </a:solidFill>
                <a:latin typeface="Cambria" panose="02040503050406030204" pitchFamily="18" charset="0"/>
              </a:rPr>
              <a:t>Το όριο του αριθμού των μελών είναι 55%- το όριο του μεριδίου του πληθυσμού είναι 65%.</a:t>
            </a:r>
            <a:endParaRPr lang="en-US" b="1" dirty="0">
              <a:solidFill>
                <a:schemeClr val="tx1"/>
              </a:solidFill>
              <a:latin typeface="Cambria" panose="02040503050406030204" pitchFamily="18" charset="0"/>
            </a:endParaRPr>
          </a:p>
          <a:p>
            <a:pPr marL="342900" indent="-342900">
              <a:spcBef>
                <a:spcPts val="800"/>
              </a:spcBef>
              <a:buFont typeface="Arial" panose="020B0604020202020204" pitchFamily="34" charset="0"/>
              <a:buChar char="•"/>
            </a:pPr>
            <a:r>
              <a:rPr lang="el-GR" sz="1800" dirty="0">
                <a:solidFill>
                  <a:schemeClr val="tx1"/>
                </a:solidFill>
                <a:latin typeface="Cambria" panose="02040503050406030204" pitchFamily="18" charset="0"/>
              </a:rPr>
              <a:t>Το Ευρωπαϊκό Κοινοβούλιο, αντίθετα, υιοθετεί νόμους με απλή πλειοψηφία: το συνηθισμένο όριο πλειοψηφίας του 50% με μία ψήφο ανά μέλος του Κοινοβουλίου.</a:t>
            </a:r>
            <a:endParaRPr lang="de-DE" sz="1800" dirty="0">
              <a:solidFill>
                <a:schemeClr val="tx1"/>
              </a:solidFill>
              <a:latin typeface="Cambria" panose="02040503050406030204" pitchFamily="18" charset="0"/>
            </a:endParaRPr>
          </a:p>
        </p:txBody>
      </p:sp>
      <p:sp>
        <p:nvSpPr>
          <p:cNvPr id="5" name="Foliennummernplatzhalter 4"/>
          <p:cNvSpPr>
            <a:spLocks noGrp="1"/>
          </p:cNvSpPr>
          <p:nvPr>
            <p:ph type="sldNum" sz="quarter" idx="4"/>
          </p:nvPr>
        </p:nvSpPr>
        <p:spPr/>
        <p:txBody>
          <a:bodyPr/>
          <a:lstStyle/>
          <a:p>
            <a:fld id="{40BFEAB2-FD83-41F2-9787-AD5D1A1760CD}" type="slidenum">
              <a:rPr lang="en-US" smtClean="0"/>
              <a:pPr/>
              <a:t>37</a:t>
            </a:fld>
            <a:endParaRPr lang="en-US" dirty="0"/>
          </a:p>
        </p:txBody>
      </p:sp>
    </p:spTree>
    <p:extLst>
      <p:ext uri="{BB962C8B-B14F-4D97-AF65-F5344CB8AC3E}">
        <p14:creationId xmlns:p14="http://schemas.microsoft.com/office/powerpoint/2010/main" val="306988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Επιχειρήματα υπέρ της συμμετοχής στην Ευρωζώνη</a:t>
            </a:r>
            <a:endParaRPr lang="el-GR" dirty="0"/>
          </a:p>
        </p:txBody>
      </p:sp>
      <p:sp>
        <p:nvSpPr>
          <p:cNvPr id="3" name="2 - Θέση περιεχομένου"/>
          <p:cNvSpPr>
            <a:spLocks noGrp="1"/>
          </p:cNvSpPr>
          <p:nvPr>
            <p:ph idx="1"/>
          </p:nvPr>
        </p:nvSpPr>
        <p:spPr/>
        <p:txBody>
          <a:bodyPr>
            <a:normAutofit fontScale="85000" lnSpcReduction="20000"/>
          </a:bodyPr>
          <a:lstStyle/>
          <a:p>
            <a:pPr>
              <a:lnSpc>
                <a:spcPct val="90000"/>
              </a:lnSpc>
            </a:pPr>
            <a:r>
              <a:rPr lang="el-GR" dirty="0" smtClean="0">
                <a:latin typeface="Bookman Old Style" pitchFamily="18" charset="0"/>
              </a:rPr>
              <a:t>Χαμηλότερα κόστη συναλλαγών </a:t>
            </a:r>
          </a:p>
          <a:p>
            <a:pPr>
              <a:lnSpc>
                <a:spcPct val="90000"/>
              </a:lnSpc>
            </a:pPr>
            <a:r>
              <a:rPr lang="el-GR" dirty="0" smtClean="0">
                <a:latin typeface="Bookman Old Style" pitchFamily="18" charset="0"/>
              </a:rPr>
              <a:t>Πιο αποδοτική αγορά</a:t>
            </a:r>
            <a:endParaRPr lang="el-GR" sz="2400" dirty="0" smtClean="0">
              <a:latin typeface="Bookman Old Style" pitchFamily="18" charset="0"/>
            </a:endParaRPr>
          </a:p>
          <a:p>
            <a:pPr>
              <a:lnSpc>
                <a:spcPct val="90000"/>
              </a:lnSpc>
            </a:pPr>
            <a:r>
              <a:rPr lang="el-GR" dirty="0" smtClean="0">
                <a:latin typeface="Bookman Old Style" pitchFamily="18" charset="0"/>
              </a:rPr>
              <a:t>Μεγαλύτερη οικονομική βεβαιότητα, επενδύσεις</a:t>
            </a:r>
          </a:p>
          <a:p>
            <a:pPr>
              <a:lnSpc>
                <a:spcPct val="90000"/>
              </a:lnSpc>
            </a:pPr>
            <a:r>
              <a:rPr lang="el-GR" dirty="0" smtClean="0">
                <a:latin typeface="Bookman Old Style" pitchFamily="18" charset="0"/>
              </a:rPr>
              <a:t>Χαμηλότερα επιτόκια</a:t>
            </a:r>
          </a:p>
          <a:p>
            <a:pPr>
              <a:lnSpc>
                <a:spcPct val="90000"/>
              </a:lnSpc>
            </a:pPr>
            <a:r>
              <a:rPr lang="el-GR" dirty="0" smtClean="0">
                <a:latin typeface="Bookman Old Style" pitchFamily="18" charset="0"/>
              </a:rPr>
              <a:t>Υψηλότερη οικονομική ανάπτυξη</a:t>
            </a:r>
          </a:p>
          <a:p>
            <a:pPr>
              <a:lnSpc>
                <a:spcPct val="90000"/>
              </a:lnSpc>
            </a:pPr>
            <a:r>
              <a:rPr lang="el-GR" dirty="0" smtClean="0">
                <a:latin typeface="Bookman Old Style" pitchFamily="18" charset="0"/>
              </a:rPr>
              <a:t>Οι σταθερές συναλλαγματικές ισοτιμίες και η ανάθεση της νομισματικής πολιτικής σε μια υπερεθνική κεντρική τράπεζα θα προστάτευε τη χώρα από κερδοσκοπικές επιθέσεις (κρίση 1992-93).</a:t>
            </a:r>
            <a:endParaRPr lang="en-US" dirty="0" smtClean="0">
              <a:latin typeface="Bookman Old Style" pitchFamily="18" charset="0"/>
            </a:endParaRPr>
          </a:p>
          <a:p>
            <a:pPr>
              <a:lnSpc>
                <a:spcPct val="90000"/>
              </a:lnSpc>
            </a:pPr>
            <a:r>
              <a:rPr lang="el-GR" dirty="0" smtClean="0">
                <a:latin typeface="Bookman Old Style" pitchFamily="18" charset="0"/>
              </a:rPr>
              <a:t>Ρευστότητα</a:t>
            </a:r>
          </a:p>
          <a:p>
            <a:pPr>
              <a:lnSpc>
                <a:spcPct val="90000"/>
              </a:lnSpc>
            </a:pPr>
            <a:r>
              <a:rPr lang="el-GR" dirty="0" smtClean="0">
                <a:latin typeface="Bookman Old Style" pitchFamily="18" charset="0"/>
              </a:rPr>
              <a:t>Εθνικοί λόγοι</a:t>
            </a:r>
            <a:r>
              <a:rPr lang="en-US" dirty="0" smtClean="0">
                <a:latin typeface="Bookman Old Style" pitchFamily="18" charset="0"/>
              </a:rPr>
              <a:t>(;)</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Επιχειρήματα κατά της συμμετοχής στην Ευρωζώνη</a:t>
            </a:r>
            <a:endParaRPr lang="el-GR" dirty="0"/>
          </a:p>
        </p:txBody>
      </p:sp>
      <p:sp>
        <p:nvSpPr>
          <p:cNvPr id="3" name="2 - Θέση περιεχομένου"/>
          <p:cNvSpPr>
            <a:spLocks noGrp="1"/>
          </p:cNvSpPr>
          <p:nvPr>
            <p:ph idx="1"/>
          </p:nvPr>
        </p:nvSpPr>
        <p:spPr/>
        <p:txBody>
          <a:bodyPr/>
          <a:lstStyle/>
          <a:p>
            <a:r>
              <a:rPr lang="el-GR" dirty="0" smtClean="0"/>
              <a:t>Απεμπόληση αρμοδιότητας-δικαιώματος άσκησης εθνικής νομισματικής πολιτικής</a:t>
            </a:r>
          </a:p>
          <a:p>
            <a:r>
              <a:rPr lang="el-GR" dirty="0" smtClean="0"/>
              <a:t>Απεμπόληση αρμοδιότητας-δικαιώματος άσκησης εθνικής δημοσιονομικής πολιτικής</a:t>
            </a:r>
          </a:p>
          <a:p>
            <a:r>
              <a:rPr lang="el-GR" dirty="0" smtClean="0"/>
              <a:t>Απεμπόληση αρμοδιότητας-δικαιώματος άσκησης εθνικής συναλλαγματικής πολιτικής</a:t>
            </a:r>
          </a:p>
          <a:p>
            <a:r>
              <a:rPr lang="el-GR" dirty="0" smtClean="0"/>
              <a:t>Ζητήματα ανταγωνισμού</a:t>
            </a:r>
          </a:p>
          <a:p>
            <a:r>
              <a:rPr lang="el-GR" dirty="0" smtClean="0"/>
              <a:t>Το πρόβλημα των εισαγωγών</a:t>
            </a:r>
          </a:p>
          <a:p>
            <a:endParaRPr lang="el-GR"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79512" y="188640"/>
            <a:ext cx="8856984" cy="6670848"/>
          </a:xfrm>
          <a:prstGeom prst="rect">
            <a:avLst/>
          </a:prstGeom>
        </p:spPr>
      </p:pic>
    </p:spTree>
    <p:extLst>
      <p:ext uri="{BB962C8B-B14F-4D97-AF65-F5344CB8AC3E}">
        <p14:creationId xmlns:p14="http://schemas.microsoft.com/office/powerpoint/2010/main" val="3442797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Παγκόσμια οικονομική κρίση και ΕΕ</a:t>
            </a:r>
            <a:endParaRPr lang="el-GR" b="1" dirty="0"/>
          </a:p>
        </p:txBody>
      </p:sp>
      <p:sp>
        <p:nvSpPr>
          <p:cNvPr id="3" name="2 - Θέση περιεχομένου"/>
          <p:cNvSpPr>
            <a:spLocks noGrp="1"/>
          </p:cNvSpPr>
          <p:nvPr>
            <p:ph idx="1"/>
          </p:nvPr>
        </p:nvSpPr>
        <p:spPr>
          <a:xfrm>
            <a:off x="457200" y="1600200"/>
            <a:ext cx="8229600" cy="4997152"/>
          </a:xfrm>
        </p:spPr>
        <p:txBody>
          <a:bodyPr>
            <a:normAutofit fontScale="70000" lnSpcReduction="20000"/>
          </a:bodyPr>
          <a:lstStyle/>
          <a:p>
            <a:pPr lvl="0"/>
            <a:r>
              <a:rPr lang="el-GR" b="1" dirty="0" smtClean="0"/>
              <a:t>Από τις αρχές του καλοκαιριού του 2007 έκανε την εμφάνισή της στις ΗΠΑ η χρηματοπιστωτική κρίση των στεγαστικών δανείων υψηλού κινδύνου, που χορηγήθηκαν στα αμερικανικά νοικοκυριά, χωρίς οι τράπεζες να ελέγξουν τη δυνατότητα αποπληρωμής τους.</a:t>
            </a:r>
            <a:endParaRPr lang="el-GR" dirty="0" smtClean="0"/>
          </a:p>
          <a:p>
            <a:pPr lvl="0"/>
            <a:r>
              <a:rPr lang="el-GR" b="1" dirty="0" smtClean="0"/>
              <a:t>Αυτά, σε συνδυασμό με την κρίση της αγοράς ακινήτων και την πτώση των τιμών επέφερε μία γενικευμένη κρίση. </a:t>
            </a:r>
            <a:endParaRPr lang="el-GR" dirty="0" smtClean="0"/>
          </a:p>
          <a:p>
            <a:pPr lvl="0"/>
            <a:r>
              <a:rPr lang="el-GR" b="1" dirty="0" smtClean="0"/>
              <a:t>Η αρχική αντίδραση της Κεντρικής Τράπεζας των ΗΠΑ (</a:t>
            </a:r>
            <a:r>
              <a:rPr lang="en-US" b="1" dirty="0" smtClean="0"/>
              <a:t>Fed</a:t>
            </a:r>
            <a:r>
              <a:rPr lang="el-GR" b="1" dirty="0" smtClean="0"/>
              <a:t>) ήταν να μειωθεί το Σεπτέμβριο του 2007 το βασικό επιτόκιο με την ελπίδα ότι εμπορικές τράπεζες θα μπορούσαν να παρέχουν κεφάλαια κίνησης σε επιχειρήσεις που αποκόπηκαν από την αγορά. </a:t>
            </a:r>
            <a:endParaRPr lang="el-GR" dirty="0" smtClean="0"/>
          </a:p>
          <a:p>
            <a:pPr lvl="0"/>
            <a:r>
              <a:rPr lang="el-GR" b="1" dirty="0" smtClean="0"/>
              <a:t>Ωστόσο, η κατάρρευση της </a:t>
            </a:r>
            <a:r>
              <a:rPr lang="el-GR" b="1" dirty="0" err="1" smtClean="0"/>
              <a:t>Lehman</a:t>
            </a:r>
            <a:r>
              <a:rPr lang="el-GR" b="1" dirty="0" smtClean="0"/>
              <a:t> </a:t>
            </a:r>
            <a:r>
              <a:rPr lang="el-GR" b="1" dirty="0" err="1" smtClean="0"/>
              <a:t>Brothers</a:t>
            </a:r>
            <a:r>
              <a:rPr lang="el-GR" b="1" dirty="0" smtClean="0"/>
              <a:t>, της τέταρτης μεγαλύτερης επενδυτικής τράπεζας των ΗΠΑ, στις 15 Σεπτεμβρίου του 2008, σηματοδότησε τη μεγαλύτερη μεταπολεμική παγκόσμια οικονομική κρίση. </a:t>
            </a:r>
            <a:endParaRPr lang="el-GR" dirty="0" smtClean="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8229600" cy="6597352"/>
          </a:xfrm>
        </p:spPr>
        <p:txBody>
          <a:bodyPr>
            <a:normAutofit fontScale="77500" lnSpcReduction="20000"/>
          </a:bodyPr>
          <a:lstStyle/>
          <a:p>
            <a:pPr>
              <a:buNone/>
            </a:pPr>
            <a:r>
              <a:rPr lang="el-GR" sz="4100" b="1" dirty="0" smtClean="0"/>
              <a:t>Οι πρώτοι μηχανισμοί αντιμετώπισης της οικονομικής κρίσης στην ΕΕ</a:t>
            </a:r>
            <a:r>
              <a:rPr lang="el-GR" sz="4100" b="1" i="1" dirty="0" smtClean="0"/>
              <a:t> </a:t>
            </a:r>
            <a:endParaRPr lang="el-GR" sz="4100" dirty="0" smtClean="0"/>
          </a:p>
          <a:p>
            <a:pPr lvl="0"/>
            <a:r>
              <a:rPr lang="el-GR" b="1" dirty="0" smtClean="0"/>
              <a:t>Ιδρύθηκαν σε προσωρινή βάση τα ακόλουθα όργανα: </a:t>
            </a:r>
            <a:endParaRPr lang="el-GR" dirty="0" smtClean="0"/>
          </a:p>
          <a:p>
            <a:pPr lvl="0"/>
            <a:r>
              <a:rPr lang="el-GR" b="1" dirty="0" smtClean="0"/>
              <a:t>α) Ο Ευρωπαϊκός Μηχανισμός Χρηματοπιστωτικής Σταθεροποίησης (ΕΜΧΣ, EFSM), που ιδρύθηκε στις 11 Μαΐου του 2010 ως πρόγραμμα χρηματοδότησης έκτακτης ανάγκης, με κεφάλαια μέχρι 60 δισ. € που αντλήθηκαν από τις χρηματοπιστωτικές αγορές και κατοχυρώθηκαν από την Επιτροπή, με εγγύηση από τον προϋπολογισμό της ΕΕ, στον οποίο </a:t>
            </a:r>
            <a:r>
              <a:rPr lang="el-GR" b="1" u="sng" dirty="0" smtClean="0"/>
              <a:t>μετέχει το σύνολο των κρατών-μελών της ΕΕ</a:t>
            </a:r>
            <a:r>
              <a:rPr lang="el-GR" b="1" dirty="0" smtClean="0"/>
              <a:t>.</a:t>
            </a:r>
            <a:endParaRPr lang="el-GR" dirty="0" smtClean="0"/>
          </a:p>
          <a:p>
            <a:pPr lvl="0"/>
            <a:r>
              <a:rPr lang="el-GR" b="1" dirty="0" smtClean="0"/>
              <a:t>β) Το Ευρωπαϊκό Ταμείο Χρηματοπιστωτικής Σταθερότητας (ΕΤΧΣ, EFSF), που ιδρύθηκε στις 9 Μαΐου του 2010, για την παροχή οικονομικής βοήθειας προς τα κράτη-μέλη της Ευρωζώνης, με συνολική δανειοδοτική ικανότητα τα 440 δισ. €, χρηματοδοτούμενα από ομόλογο του ΕΤΧΣ και άλλα χρεωστικά μέσα στις κεφαλαιαγορές, και εγγυημένα από τους μετόχους (τα </a:t>
            </a:r>
            <a:r>
              <a:rPr lang="el-GR" b="1" u="sng" dirty="0" smtClean="0"/>
              <a:t>κράτη-μέλη της Ευρωζώνης</a:t>
            </a:r>
            <a:r>
              <a:rPr lang="el-GR" b="1" dirty="0" smtClean="0"/>
              <a:t>).</a:t>
            </a:r>
            <a:endParaRPr lang="el-GR" dirty="0" smtClean="0"/>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0" cy="6408712"/>
          </a:xfrm>
        </p:spPr>
        <p:txBody>
          <a:bodyPr>
            <a:normAutofit fontScale="70000" lnSpcReduction="20000"/>
          </a:bodyPr>
          <a:lstStyle/>
          <a:p>
            <a:pPr lvl="0"/>
            <a:endParaRPr lang="el-GR" b="1" dirty="0" smtClean="0"/>
          </a:p>
          <a:p>
            <a:pPr lvl="0"/>
            <a:r>
              <a:rPr lang="el-GR" b="1" u="sng" dirty="0" smtClean="0"/>
              <a:t>Ο ΕΜΧΣ </a:t>
            </a:r>
            <a:r>
              <a:rPr lang="el-GR" b="1" dirty="0" smtClean="0"/>
              <a:t>χορήγησε 22,5 δισ. € στην Ιρλανδία και 24,3 δισ. € στην Πορτογαλία. Τον Ιούλιο του 2015 ο ΕΜΧΣ χρησιμοποίησε 7,16 δισ. € από τα 13,2 δισ. € που απέμειναν, για τη χρηματοδότηση του προγράμματος – γέφυρας της Ελλάδας, προκαλώντας αντιρρήσεις κρατών-μελών, που δεν μετέχουν στην Ευρωζώνη. Ο ΕΜΧΣ είχε τη μέγιστη πιστοληπτική διαβάθμιση (AAA από τις </a:t>
            </a:r>
            <a:r>
              <a:rPr lang="el-GR" b="1" dirty="0" err="1" smtClean="0"/>
              <a:t>Fitch</a:t>
            </a:r>
            <a:r>
              <a:rPr lang="el-GR" b="1" dirty="0" smtClean="0"/>
              <a:t> </a:t>
            </a:r>
            <a:r>
              <a:rPr lang="el-GR" b="1" dirty="0" err="1" smtClean="0"/>
              <a:t>Ratings</a:t>
            </a:r>
            <a:r>
              <a:rPr lang="el-GR" b="1" dirty="0" smtClean="0"/>
              <a:t> και Standard &amp; </a:t>
            </a:r>
            <a:r>
              <a:rPr lang="el-GR" b="1" dirty="0" err="1" smtClean="0"/>
              <a:t>Poor’s</a:t>
            </a:r>
            <a:r>
              <a:rPr lang="el-GR" b="1" dirty="0" smtClean="0"/>
              <a:t> και </a:t>
            </a:r>
            <a:r>
              <a:rPr lang="el-GR" b="1" dirty="0" err="1" smtClean="0"/>
              <a:t>Αaa</a:t>
            </a:r>
            <a:r>
              <a:rPr lang="el-GR" b="1" dirty="0" smtClean="0"/>
              <a:t> από την </a:t>
            </a:r>
            <a:r>
              <a:rPr lang="el-GR" b="1" dirty="0" err="1" smtClean="0"/>
              <a:t>Moody’s</a:t>
            </a:r>
            <a:r>
              <a:rPr lang="el-GR" b="1" dirty="0" smtClean="0"/>
              <a:t>).</a:t>
            </a:r>
          </a:p>
          <a:p>
            <a:pPr lvl="0">
              <a:buNone/>
            </a:pPr>
            <a:r>
              <a:rPr lang="el-GR" b="1" dirty="0" smtClean="0"/>
              <a:t> </a:t>
            </a:r>
            <a:endParaRPr lang="el-GR" dirty="0" smtClean="0"/>
          </a:p>
          <a:p>
            <a:pPr lvl="0"/>
            <a:r>
              <a:rPr lang="el-GR" b="1" u="sng" dirty="0" smtClean="0"/>
              <a:t>Το ΕΤΧΣ </a:t>
            </a:r>
            <a:r>
              <a:rPr lang="el-GR" b="1" dirty="0" smtClean="0"/>
              <a:t>χορήγησε 18,4 δισ. € στην Ιρλανδία, 26,0 δισ. € στην Πορτογαλία και 130,9 δισ. € στην Ελλάδα. Η συνέχιση της οικονομικής κρίσης στις χώρες της Νότιας Ευρώπης και την Ιρλανδία, επέβαλαν στα κράτη-μέλη να αποφασίσουν την αναβάθμιση του ρόλου του ταμείου, έτσι ώστε η παρεχόμενη διευκόλυνση να μπορεί να συνδυαστεί με πρόσθετα δάνεια έως και 60 δισ. € από τον ΕΜΧΣ και έως 250 δισ. € από το ΔΝΤ για την δημιουργία ενός οικονομικού πλαισίου ασφαλείας μέχρι και 750 δισ. €. Το ΕΤΧΣ είχε αρχικά την μέγιστη πιστοληπτική ικανότητα (AAA από τις </a:t>
            </a:r>
            <a:r>
              <a:rPr lang="el-GR" b="1" dirty="0" err="1" smtClean="0"/>
              <a:t>Fitch</a:t>
            </a:r>
            <a:r>
              <a:rPr lang="el-GR" b="1" dirty="0" smtClean="0"/>
              <a:t> </a:t>
            </a:r>
            <a:r>
              <a:rPr lang="el-GR" b="1" dirty="0" err="1" smtClean="0"/>
              <a:t>Ratings</a:t>
            </a:r>
            <a:r>
              <a:rPr lang="el-GR" b="1" dirty="0" smtClean="0"/>
              <a:t> και Standard &amp; </a:t>
            </a:r>
            <a:r>
              <a:rPr lang="el-GR" b="1" dirty="0" err="1" smtClean="0"/>
              <a:t>Poor’s</a:t>
            </a:r>
            <a:r>
              <a:rPr lang="el-GR" b="1" dirty="0" smtClean="0"/>
              <a:t> και </a:t>
            </a:r>
            <a:r>
              <a:rPr lang="el-GR" b="1" dirty="0" err="1" smtClean="0"/>
              <a:t>Αaa</a:t>
            </a:r>
            <a:r>
              <a:rPr lang="el-GR" b="1" dirty="0" smtClean="0"/>
              <a:t> από την </a:t>
            </a:r>
            <a:r>
              <a:rPr lang="el-GR" b="1" dirty="0" err="1" smtClean="0"/>
              <a:t>Moody’s</a:t>
            </a:r>
            <a:r>
              <a:rPr lang="el-GR" b="1" dirty="0" smtClean="0"/>
              <a:t>). Στις αρχές του 2012 η Standard &amp; </a:t>
            </a:r>
            <a:r>
              <a:rPr lang="el-GR" b="1" dirty="0" err="1" smtClean="0"/>
              <a:t>Poor’s</a:t>
            </a:r>
            <a:r>
              <a:rPr lang="el-GR" b="1" dirty="0" smtClean="0"/>
              <a:t> υποβάθμισε την πιστοληπτική του ικανότητα σε AA+.</a:t>
            </a:r>
            <a:endParaRPr lang="el-GR" dirty="0" smtClean="0"/>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fontScale="90000"/>
          </a:bodyPr>
          <a:lstStyle/>
          <a:p>
            <a:r>
              <a:rPr lang="el-GR" sz="3100" b="1" dirty="0" smtClean="0"/>
              <a:t/>
            </a:r>
            <a:br>
              <a:rPr lang="el-GR" sz="3100" b="1" dirty="0" smtClean="0"/>
            </a:br>
            <a:r>
              <a:rPr lang="el-GR" sz="3100" b="1" dirty="0" smtClean="0"/>
              <a:t>Ο μόνιμος Ευρωπαϊκός Μηχανισμός Σταθερότητας (ΕΜΣ)</a:t>
            </a:r>
            <a:r>
              <a:rPr lang="el-GR" b="1" i="1" dirty="0" smtClean="0">
                <a:solidFill>
                  <a:srgbClr val="FFFF00"/>
                </a:solidFill>
              </a:rPr>
              <a:t/>
            </a:r>
            <a:br>
              <a:rPr lang="el-GR" b="1" i="1" dirty="0" smtClean="0">
                <a:solidFill>
                  <a:srgbClr val="FFFF00"/>
                </a:solidFill>
              </a:rPr>
            </a:br>
            <a:endParaRPr lang="el-GR" dirty="0"/>
          </a:p>
        </p:txBody>
      </p:sp>
      <p:sp>
        <p:nvSpPr>
          <p:cNvPr id="3" name="2 - Θέση περιεχομένου"/>
          <p:cNvSpPr>
            <a:spLocks noGrp="1"/>
          </p:cNvSpPr>
          <p:nvPr>
            <p:ph idx="1"/>
          </p:nvPr>
        </p:nvSpPr>
        <p:spPr>
          <a:xfrm>
            <a:off x="457200" y="980728"/>
            <a:ext cx="4762872" cy="5688632"/>
          </a:xfrm>
        </p:spPr>
        <p:txBody>
          <a:bodyPr>
            <a:noAutofit/>
          </a:bodyPr>
          <a:lstStyle/>
          <a:p>
            <a:pPr lvl="0"/>
            <a:r>
              <a:rPr lang="el-GR" sz="1600" b="1" dirty="0" smtClean="0"/>
              <a:t>Ο ΕΜΧΣ και το ΕΤΧΣ προορίζονταν μόνο ως προσωρινά μέτρα εν μέρει λόγω έλλειψης νομικής βάσης ύπαρξής τους στις συνθήκες της ΕΕ και συνεπώς θα έπρεπε να αντικατασταθούν από έναν μόνιμο μηχανισμό σταθερότητας με νομική βάση. </a:t>
            </a:r>
            <a:endParaRPr lang="el-GR" sz="1600" dirty="0" smtClean="0"/>
          </a:p>
          <a:p>
            <a:pPr lvl="0"/>
            <a:r>
              <a:rPr lang="el-GR" sz="1600" b="1" dirty="0" smtClean="0"/>
              <a:t>Ωστόσο, η αρχική σκέψη για την ίδρυση του μηχανισμού με την τροποποίηση των υφισταμένων συνθηκών δεν θεωρήθηκε ως η καλύτερη λύση λόγω της δυσκολίας επικύρωσής τους. </a:t>
            </a:r>
            <a:endParaRPr lang="el-GR" sz="1600" dirty="0" smtClean="0"/>
          </a:p>
          <a:p>
            <a:r>
              <a:rPr lang="el-GR" sz="1600" b="1" dirty="0" smtClean="0"/>
              <a:t>Με πρωτοβουλίες του Ευρωπαϊκού Συμβουλίου, και μετά από αναγκαία αναθεώρηση του άρθρου 136 της Συνθήκης για τη Λειτουργία της ΕΕ, υπογράφηκε η </a:t>
            </a:r>
            <a:r>
              <a:rPr lang="el-GR" sz="1600" b="1" i="1" dirty="0" smtClean="0"/>
              <a:t>Συνθήκη για τη θέσπιση του Ευρωπαϊκού Μηχανισμού Σταθερότητας</a:t>
            </a:r>
            <a:r>
              <a:rPr lang="el-GR" sz="1600" b="1" dirty="0" smtClean="0"/>
              <a:t>, στις 2 Φεβρουαρίου 2012 από τους εκπροσώπους των κρατών-μελών της Ευρωζώνης, ένα μόνιμο πρόγραμμα χρηματοδότησης της ΕΕ για τα 19 κράτη-μέλη της. </a:t>
            </a:r>
            <a:endParaRPr lang="el-GR" sz="1600" dirty="0"/>
          </a:p>
        </p:txBody>
      </p:sp>
      <p:pic>
        <p:nvPicPr>
          <p:cNvPr id="4" name="Εικόνα 4"/>
          <p:cNvPicPr>
            <a:picLocks noChangeAspect="1"/>
          </p:cNvPicPr>
          <p:nvPr/>
        </p:nvPicPr>
        <p:blipFill>
          <a:blip r:embed="rId2" cstate="print"/>
          <a:stretch>
            <a:fillRect/>
          </a:stretch>
        </p:blipFill>
        <p:spPr>
          <a:xfrm>
            <a:off x="5508104" y="836712"/>
            <a:ext cx="3456384" cy="568863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fontScale="90000"/>
          </a:bodyPr>
          <a:lstStyle/>
          <a:p>
            <a:r>
              <a:rPr lang="el-GR" sz="3100" b="1" dirty="0" smtClean="0"/>
              <a:t/>
            </a:r>
            <a:br>
              <a:rPr lang="el-GR" sz="3100" b="1" dirty="0" smtClean="0"/>
            </a:br>
            <a:r>
              <a:rPr lang="el-GR" sz="3100" b="1" dirty="0" smtClean="0"/>
              <a:t>Ο μόνιμος Ευρωπαϊκός Μηχανισμός Σταθερότητας (ΕΜΣ)</a:t>
            </a:r>
            <a:r>
              <a:rPr lang="el-GR" b="1" i="1" dirty="0" smtClean="0">
                <a:solidFill>
                  <a:srgbClr val="FFFF00"/>
                </a:solidFill>
              </a:rPr>
              <a:t/>
            </a:r>
            <a:br>
              <a:rPr lang="el-GR" b="1" i="1" dirty="0" smtClean="0">
                <a:solidFill>
                  <a:srgbClr val="FFFF00"/>
                </a:solidFill>
              </a:rPr>
            </a:br>
            <a:endParaRPr lang="el-GR" dirty="0"/>
          </a:p>
        </p:txBody>
      </p:sp>
      <p:sp>
        <p:nvSpPr>
          <p:cNvPr id="5" name="4 - Θέση περιεχομένου"/>
          <p:cNvSpPr>
            <a:spLocks noGrp="1"/>
          </p:cNvSpPr>
          <p:nvPr>
            <p:ph idx="1"/>
          </p:nvPr>
        </p:nvSpPr>
        <p:spPr>
          <a:xfrm>
            <a:off x="457200" y="1268760"/>
            <a:ext cx="8229600" cy="5256584"/>
          </a:xfrm>
        </p:spPr>
        <p:txBody>
          <a:bodyPr>
            <a:normAutofit fontScale="70000" lnSpcReduction="20000"/>
          </a:bodyPr>
          <a:lstStyle/>
          <a:p>
            <a:pPr lvl="0"/>
            <a:endParaRPr lang="el-GR" b="1" dirty="0" smtClean="0"/>
          </a:p>
          <a:p>
            <a:pPr lvl="0"/>
            <a:r>
              <a:rPr lang="el-GR" b="1" dirty="0" smtClean="0"/>
              <a:t>Η δανειοδοτική ικανότητα του μηχανισμού ανέρχεται σε 500 δισ. € τα οποία έχει σχεδιαστεί να ανέλθουν στα 700 δισ. €. Τα 80 δισ. € θα έχουν τη μορφή καταβληθέντος κεφαλαίου από τα κράτη-µέλη της Ευρωζώνης, ενώ τα 620 δισ. € θα έχουν τη μορφή δεσμευμένου κεφαλαίου από τα κράτη-μέλη της Ευρωζώνης. Τα δάνεια θα προέρχονται από δανεισμό του ΕΜΣ από διεθνείς χρηματοπιστωτικές αγορές και θα είναι εγγυημένα από τα κράτη-μέλη της Ευρωζώνης. </a:t>
            </a:r>
            <a:endParaRPr lang="el-GR" dirty="0" smtClean="0"/>
          </a:p>
          <a:p>
            <a:pPr lvl="0"/>
            <a:r>
              <a:rPr lang="el-GR" b="1" dirty="0" smtClean="0"/>
              <a:t>Διευθύνων Σύμβουλος του ΕΜΣ ορίστηκε ο μέχρι τότε Διευθύνων Σύμβουλος του ΕΤΧΣ </a:t>
            </a:r>
            <a:r>
              <a:rPr lang="el-GR" b="1" dirty="0" err="1" smtClean="0"/>
              <a:t>Klaus</a:t>
            </a:r>
            <a:r>
              <a:rPr lang="el-GR" b="1" dirty="0" smtClean="0"/>
              <a:t> </a:t>
            </a:r>
            <a:r>
              <a:rPr lang="el-GR" b="1" dirty="0" err="1" smtClean="0"/>
              <a:t>Regling</a:t>
            </a:r>
            <a:r>
              <a:rPr lang="el-GR" b="1" dirty="0" smtClean="0"/>
              <a:t> και πρόεδρος του Διοικητικού Συμβουλίου ο εκάστοτε πρόεδρος του </a:t>
            </a:r>
            <a:r>
              <a:rPr lang="el-GR" b="1" dirty="0" err="1" smtClean="0"/>
              <a:t>Eurogroup</a:t>
            </a:r>
            <a:r>
              <a:rPr lang="el-GR" b="1" dirty="0" smtClean="0"/>
              <a:t>.</a:t>
            </a:r>
            <a:endParaRPr lang="el-GR" dirty="0" smtClean="0"/>
          </a:p>
          <a:p>
            <a:pPr lvl="0"/>
            <a:r>
              <a:rPr lang="el-GR" b="1" dirty="0" smtClean="0"/>
              <a:t>Η λήψη αποφάσεων στον ΕΜΣ γίνεται ομόφωνα από τους μετόχους, κράτη-μέλη της Ευρωζώνης, εκτός από τις περιπτώσεις έκτακτης ανάγκης, που επιτρέπεται να ληφθεί απόφαση με το 85% της πλειοψηφίας των μεριδιούχων. </a:t>
            </a:r>
            <a:endParaRPr lang="el-GR" dirty="0" smtClean="0"/>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3347864" cy="6480720"/>
          </a:xfrm>
        </p:spPr>
        <p:txBody>
          <a:bodyPr>
            <a:normAutofit fontScale="70000" lnSpcReduction="20000"/>
          </a:bodyPr>
          <a:lstStyle/>
          <a:p>
            <a:pPr>
              <a:buNone/>
            </a:pPr>
            <a:r>
              <a:rPr lang="el-GR" b="1" dirty="0" smtClean="0"/>
              <a:t>Παροχή στήριξης στα κράτη-μέλη της Ευρωζώνης και της ΕΕ</a:t>
            </a:r>
            <a:r>
              <a:rPr lang="el-GR" b="1" i="1" dirty="0" smtClean="0"/>
              <a:t> </a:t>
            </a:r>
          </a:p>
          <a:p>
            <a:pPr>
              <a:buNone/>
            </a:pPr>
            <a:endParaRPr lang="el-GR" dirty="0" smtClean="0"/>
          </a:p>
          <a:p>
            <a:pPr>
              <a:buNone/>
            </a:pPr>
            <a:r>
              <a:rPr lang="el-GR" b="1" dirty="0" smtClean="0"/>
              <a:t>Εντός Ευρωζώνης στηρίχθηκαν:</a:t>
            </a:r>
            <a:endParaRPr lang="el-GR" dirty="0" smtClean="0"/>
          </a:p>
          <a:p>
            <a:pPr lvl="0"/>
            <a:r>
              <a:rPr lang="el-GR" b="1" dirty="0" smtClean="0"/>
              <a:t>Η Ελλάδα </a:t>
            </a:r>
            <a:endParaRPr lang="el-GR" dirty="0" smtClean="0"/>
          </a:p>
          <a:p>
            <a:pPr lvl="0"/>
            <a:r>
              <a:rPr lang="el-GR" b="1" dirty="0" smtClean="0"/>
              <a:t>Η Ιρλανδία</a:t>
            </a:r>
            <a:endParaRPr lang="el-GR" dirty="0" smtClean="0"/>
          </a:p>
          <a:p>
            <a:pPr lvl="0"/>
            <a:r>
              <a:rPr lang="el-GR" b="1" dirty="0" smtClean="0"/>
              <a:t>Η Πορτογαλία</a:t>
            </a:r>
            <a:endParaRPr lang="el-GR" dirty="0" smtClean="0"/>
          </a:p>
          <a:p>
            <a:pPr lvl="0"/>
            <a:r>
              <a:rPr lang="el-GR" b="1" dirty="0" smtClean="0"/>
              <a:t>Η Ισπανία</a:t>
            </a:r>
            <a:endParaRPr lang="el-GR" dirty="0" smtClean="0"/>
          </a:p>
          <a:p>
            <a:pPr lvl="0"/>
            <a:r>
              <a:rPr lang="el-GR" b="1" dirty="0" smtClean="0"/>
              <a:t>Η Κύπρος</a:t>
            </a:r>
          </a:p>
          <a:p>
            <a:pPr lvl="0">
              <a:buNone/>
            </a:pPr>
            <a:endParaRPr lang="el-GR" dirty="0" smtClean="0"/>
          </a:p>
          <a:p>
            <a:pPr>
              <a:buNone/>
            </a:pPr>
            <a:r>
              <a:rPr lang="el-GR" b="1" dirty="0" smtClean="0"/>
              <a:t>Εκτός Ευρωζώνης στηρίχθηκαν: </a:t>
            </a:r>
            <a:endParaRPr lang="el-GR" dirty="0" smtClean="0"/>
          </a:p>
          <a:p>
            <a:pPr lvl="0"/>
            <a:r>
              <a:rPr lang="el-GR" b="1" dirty="0" smtClean="0"/>
              <a:t>Η Ουγγαρία,</a:t>
            </a:r>
            <a:endParaRPr lang="el-GR" dirty="0" smtClean="0"/>
          </a:p>
          <a:p>
            <a:pPr lvl="0"/>
            <a:r>
              <a:rPr lang="el-GR" b="1" dirty="0" smtClean="0"/>
              <a:t>Η Λετονία</a:t>
            </a:r>
            <a:endParaRPr lang="el-GR" dirty="0" smtClean="0"/>
          </a:p>
          <a:p>
            <a:pPr lvl="0"/>
            <a:r>
              <a:rPr lang="el-GR" b="1" dirty="0" smtClean="0"/>
              <a:t>Η Ρουμανία </a:t>
            </a:r>
            <a:endParaRPr lang="el-GR" dirty="0" smtClean="0"/>
          </a:p>
          <a:p>
            <a:endParaRPr lang="el-GR" dirty="0"/>
          </a:p>
        </p:txBody>
      </p:sp>
      <p:sp>
        <p:nvSpPr>
          <p:cNvPr id="4" name="3 - Ορθογώνιο"/>
          <p:cNvSpPr/>
          <p:nvPr/>
        </p:nvSpPr>
        <p:spPr>
          <a:xfrm>
            <a:off x="3059832" y="332656"/>
            <a:ext cx="6084168" cy="5909310"/>
          </a:xfrm>
          <a:prstGeom prst="rect">
            <a:avLst/>
          </a:prstGeom>
        </p:spPr>
        <p:txBody>
          <a:bodyPr wrap="square">
            <a:spAutoFit/>
          </a:bodyPr>
          <a:lstStyle/>
          <a:p>
            <a:r>
              <a:rPr lang="el-GR" b="1" dirty="0" smtClean="0"/>
              <a:t>Στην Ελλάδα χορηγήθηκαν:</a:t>
            </a:r>
            <a:endParaRPr lang="el-GR" dirty="0" smtClean="0"/>
          </a:p>
          <a:p>
            <a:pPr lvl="0"/>
            <a:r>
              <a:rPr lang="el-GR" b="1" dirty="0" smtClean="0"/>
              <a:t>Ως 1ο πρόγραμμα, χορηγήθηκαν 73,0 δισ. € (τα 20,1 δισ. € από το ΔΝΤ και τα 52,9 δισ. € από το ειδικό πρόγραμμα Διευκόλυνσης Ελληνικού Δανεισμού). </a:t>
            </a:r>
            <a:endParaRPr lang="el-GR" dirty="0" smtClean="0"/>
          </a:p>
          <a:p>
            <a:pPr lvl="0"/>
            <a:r>
              <a:rPr lang="el-GR" b="1" dirty="0" smtClean="0"/>
              <a:t>Ως 2ο πρόγραμμα χορηγήθηκαν: 142,9 δισ. € (τα 130,9 δισ. € από το ΕΤΧΣ και τα 12,0 δισ. € από το ΔΝΤ). </a:t>
            </a:r>
            <a:endParaRPr lang="el-GR" dirty="0" smtClean="0"/>
          </a:p>
          <a:p>
            <a:pPr lvl="0"/>
            <a:r>
              <a:rPr lang="el-GR" b="1" dirty="0" smtClean="0"/>
              <a:t>Υποβλήθηκαν στις 8 Ιουλίου και στις 23 Ιουλίου 2015 νέες αιτήσεις συνδρομής (στον ΕΜΣ και το ΔΝΤ αντίστοιχα).</a:t>
            </a:r>
            <a:endParaRPr lang="el-GR" dirty="0" smtClean="0"/>
          </a:p>
          <a:p>
            <a:r>
              <a:rPr lang="el-GR" b="1" dirty="0" smtClean="0"/>
              <a:t>Στην Ιρλανδία χορηγήθηκαν:</a:t>
            </a:r>
            <a:endParaRPr lang="el-GR" dirty="0" smtClean="0"/>
          </a:p>
          <a:p>
            <a:pPr lvl="0"/>
            <a:r>
              <a:rPr lang="el-GR" b="1" dirty="0" smtClean="0"/>
              <a:t>Χορηγήθηκαν 68,2 € (τα 22,5 δισ. € από το ΔΝΤ, τα 22,5 δισ. € από τον ΕΜΧΣ, τα 18,4 δισ. € από το ΕΤΧΣ και τα 4,8 δισ. € από κράτη-μέλη της ΕΕ). </a:t>
            </a:r>
            <a:endParaRPr lang="el-GR" dirty="0" smtClean="0"/>
          </a:p>
          <a:p>
            <a:pPr lvl="0"/>
            <a:r>
              <a:rPr lang="el-GR" b="1" dirty="0" smtClean="0"/>
              <a:t>Ένα πρόσθετο ποσό 17,5 δισ. € έλαβε η Ιρλανδία (από την Εθνική Υπηρεσία Διαχείρισης Διαθεσίμων).</a:t>
            </a:r>
            <a:endParaRPr lang="el-GR" dirty="0" smtClean="0"/>
          </a:p>
          <a:p>
            <a:r>
              <a:rPr lang="el-GR" b="1" dirty="0" smtClean="0"/>
              <a:t>Στην Πορτογαλία χορηγήθηκαν:</a:t>
            </a:r>
            <a:endParaRPr lang="el-GR" dirty="0" smtClean="0"/>
          </a:p>
          <a:p>
            <a:pPr lvl="0"/>
            <a:r>
              <a:rPr lang="el-GR" b="1" dirty="0" smtClean="0"/>
              <a:t>76,8 δισ. €, (τα 26,5 δισ. € από το ΔΝΤ, τα 24,3 δισ. € από τον ΕΜΧΣ και τα 26,0 δισ. € από το ΕΤΧΣ).</a:t>
            </a:r>
            <a:endParaRPr lang="el-GR" dirty="0" smtClean="0"/>
          </a:p>
          <a:p>
            <a:r>
              <a:rPr lang="el-GR" b="1" dirty="0" smtClean="0"/>
              <a:t>Στην Ισπανία χορηγήθηκαν:</a:t>
            </a:r>
            <a:endParaRPr lang="el-GR" dirty="0" smtClean="0"/>
          </a:p>
          <a:p>
            <a:pPr lvl="0"/>
            <a:r>
              <a:rPr lang="el-GR" b="1" dirty="0" smtClean="0"/>
              <a:t>41,3 δισ. € (από τον ΕΜΣ).</a:t>
            </a:r>
            <a:endParaRPr lang="el-GR" dirty="0" smtClean="0"/>
          </a:p>
          <a:p>
            <a:r>
              <a:rPr lang="el-GR" b="1" dirty="0" smtClean="0"/>
              <a:t>Στην Κύπρο χορηγήθηκαν:</a:t>
            </a:r>
            <a:endParaRPr lang="el-GR" dirty="0" smtClean="0"/>
          </a:p>
          <a:p>
            <a:pPr lvl="0"/>
            <a:r>
              <a:rPr lang="el-GR" b="1" dirty="0" smtClean="0"/>
              <a:t>10 δισ. € (τα 9 δισ. € από τον ΕΜΣ και το 1 δισ. € από ΔΝΤ). </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Ειδικότερα ζητήματα ……</a:t>
            </a:r>
            <a:endParaRPr lang="el-GR" dirty="0"/>
          </a:p>
        </p:txBody>
      </p:sp>
      <p:sp>
        <p:nvSpPr>
          <p:cNvPr id="3" name="2 - Θέση περιεχομένου"/>
          <p:cNvSpPr>
            <a:spLocks noGrp="1"/>
          </p:cNvSpPr>
          <p:nvPr>
            <p:ph idx="1"/>
          </p:nvPr>
        </p:nvSpPr>
        <p:spPr>
          <a:xfrm>
            <a:off x="467544" y="1412776"/>
            <a:ext cx="8229600" cy="4929411"/>
          </a:xfrm>
        </p:spPr>
        <p:txBody>
          <a:bodyPr>
            <a:normAutofit fontScale="70000" lnSpcReduction="20000"/>
          </a:bodyPr>
          <a:lstStyle/>
          <a:p>
            <a:r>
              <a:rPr lang="el-GR" dirty="0" smtClean="0"/>
              <a:t>Εμβάθυνση ή/και διεύρυνση της ΕΕ</a:t>
            </a:r>
            <a:r>
              <a:rPr lang="en-US" dirty="0" smtClean="0"/>
              <a:t> – </a:t>
            </a:r>
            <a:r>
              <a:rPr lang="el-GR" dirty="0" smtClean="0"/>
              <a:t>Δημοκρατικό έλλειμμα στην ΕΕ - Δημοψηφίσματα</a:t>
            </a:r>
          </a:p>
          <a:p>
            <a:r>
              <a:rPr lang="el-GR" dirty="0" smtClean="0"/>
              <a:t>Οικονομικό και κοινωνικό πρόσωπο της ΕΕ ή διαφορετικά: ονομαστική και πραγματική σύγκλιση</a:t>
            </a:r>
          </a:p>
          <a:p>
            <a:r>
              <a:rPr lang="el-GR" dirty="0" smtClean="0"/>
              <a:t>Ο προϋπολογισμός της ΕΕ: Ο προϋπολογισμός της ΕΕ είναι πολύ μικρός συγκριτικά προς το ΑΕΠ της ΕΕ. Αυτό σημαίνει ότι είναι περιορισμένες οι δυνατότητες παρέμβασης στην ανάπτυξη της οικονομίας της ΕΕ (</a:t>
            </a:r>
            <a:r>
              <a:rPr lang="el-GR" dirty="0" err="1" smtClean="0"/>
              <a:t>προκυκλική</a:t>
            </a:r>
            <a:r>
              <a:rPr lang="el-GR" dirty="0" smtClean="0"/>
              <a:t>/</a:t>
            </a:r>
            <a:r>
              <a:rPr lang="el-GR" dirty="0" err="1" smtClean="0"/>
              <a:t>αντικυκλική</a:t>
            </a:r>
            <a:r>
              <a:rPr lang="el-GR" dirty="0" smtClean="0"/>
              <a:t> οικονομική πολιτική ή </a:t>
            </a:r>
            <a:r>
              <a:rPr lang="el-GR" dirty="0" err="1" smtClean="0"/>
              <a:t>προδραστική</a:t>
            </a:r>
            <a:r>
              <a:rPr lang="el-GR" dirty="0" smtClean="0"/>
              <a:t> επίδραση/εκ των υστέρων αντίδραση στην πορεία του ΑΕΠ) </a:t>
            </a:r>
          </a:p>
          <a:p>
            <a:r>
              <a:rPr lang="el-GR" dirty="0" smtClean="0"/>
              <a:t>Περιορισμένες αναδιανεμητικές επιδράσεις του προϋπολογισμού. Ωστόσο: χώρες με καθαρή θετική θέση (Γερμανία, Γαλλία, Ιταλία, Ολλανδία, ΗΒ και σε μικρότερο βαθμό Σουηδία, Βέλγιο κτλ) και χώρες με καθαρή αρνητική θέση</a:t>
            </a:r>
          </a:p>
          <a:p>
            <a:r>
              <a:rPr lang="el-GR" dirty="0" err="1" smtClean="0"/>
              <a:t>Βραχυ</a:t>
            </a:r>
            <a:r>
              <a:rPr lang="el-GR" dirty="0" smtClean="0"/>
              <a:t>- και μακροπρόθεσμες επιδράσεις των πόρων που εισρέουν σε μια χώρα, βλέπε: περίπτωση της Ελλάδας</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Ειδικότερα ζητήματα …… συνέχεια</a:t>
            </a:r>
            <a:endParaRPr lang="el-GR" dirty="0"/>
          </a:p>
        </p:txBody>
      </p:sp>
      <p:sp>
        <p:nvSpPr>
          <p:cNvPr id="3" name="2 - Θέση περιεχομένου"/>
          <p:cNvSpPr>
            <a:spLocks noGrp="1"/>
          </p:cNvSpPr>
          <p:nvPr>
            <p:ph idx="1"/>
          </p:nvPr>
        </p:nvSpPr>
        <p:spPr/>
        <p:txBody>
          <a:bodyPr/>
          <a:lstStyle/>
          <a:p>
            <a:r>
              <a:rPr lang="el-GR" dirty="0" smtClean="0"/>
              <a:t>Διαδικασία λήψης αποφάσεων</a:t>
            </a:r>
          </a:p>
          <a:p>
            <a:r>
              <a:rPr lang="el-GR" dirty="0" smtClean="0"/>
              <a:t>ΕΕ πολλών</a:t>
            </a:r>
            <a:r>
              <a:rPr lang="en-US" dirty="0" smtClean="0"/>
              <a:t>(;) </a:t>
            </a:r>
            <a:r>
              <a:rPr lang="el-GR" dirty="0" smtClean="0"/>
              <a:t>ταχυτήτων (περιφερειακές ανισότητες, ΕΕ των ομόκεντρων κύκλων)</a:t>
            </a:r>
          </a:p>
          <a:p>
            <a:r>
              <a:rPr lang="el-GR" dirty="0" smtClean="0"/>
              <a:t>Παγκοσμιοποίηση και Από-Παγκοσμιοποίηση</a:t>
            </a:r>
          </a:p>
          <a:p>
            <a:r>
              <a:rPr lang="el-GR" dirty="0" smtClean="0"/>
              <a:t>Αρχή </a:t>
            </a:r>
            <a:r>
              <a:rPr lang="el-GR" smtClean="0"/>
              <a:t>της Επικουρικότητας</a:t>
            </a:r>
          </a:p>
          <a:p>
            <a:endParaRPr lang="el-GR"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23400" t="27360" r="38351" b="12161"/>
          <a:stretch>
            <a:fillRect/>
          </a:stretch>
        </p:blipFill>
        <p:spPr bwMode="auto">
          <a:xfrm>
            <a:off x="179512" y="332656"/>
            <a:ext cx="8856984" cy="60486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sz="2700" b="1" dirty="0" smtClean="0"/>
              <a:t/>
            </a:r>
            <a:br>
              <a:rPr lang="el-GR" sz="2700" b="1" dirty="0" smtClean="0"/>
            </a:br>
            <a:r>
              <a:rPr lang="el-GR" sz="2700" b="1" dirty="0" smtClean="0"/>
              <a:t/>
            </a:r>
            <a:br>
              <a:rPr lang="el-GR" sz="2700" b="1" dirty="0" smtClean="0"/>
            </a:br>
            <a:r>
              <a:rPr lang="el-GR" sz="2700" b="1" dirty="0" smtClean="0"/>
              <a:t>Από τα ερείπια του Β’ Παγκοσμίου Πολέμου έως τη νέα Ευρώπη (1945-1950)</a:t>
            </a:r>
            <a:r>
              <a:rPr lang="el-GR" b="1" dirty="0" smtClean="0">
                <a:solidFill>
                  <a:srgbClr val="FFFF00"/>
                </a:solidFill>
              </a:rPr>
              <a:t/>
            </a:r>
            <a:br>
              <a:rPr lang="el-GR" b="1" dirty="0" smtClean="0">
                <a:solidFill>
                  <a:srgbClr val="FFFF00"/>
                </a:solidFill>
              </a:rPr>
            </a:b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b="1" dirty="0" smtClean="0"/>
              <a:t>Πολιτικές συνθήκες</a:t>
            </a:r>
          </a:p>
          <a:p>
            <a:pPr>
              <a:buNone/>
            </a:pPr>
            <a:endParaRPr lang="el-GR" dirty="0" smtClean="0"/>
          </a:p>
          <a:p>
            <a:pPr lvl="0"/>
            <a:r>
              <a:rPr lang="el-GR" b="1" dirty="0" smtClean="0"/>
              <a:t>Επικράτησε σε κάποιο βαθμό στη Δυτική Ευρώπη η άποψη πως ο εθνικισμός και η ταύτιση με το εθνικό κράτος συνιστούσαν τη βαθύτερη αιτία των δεινών της Ευρώπης. </a:t>
            </a:r>
            <a:endParaRPr lang="el-GR" dirty="0" smtClean="0"/>
          </a:p>
          <a:p>
            <a:pPr lvl="0"/>
            <a:r>
              <a:rPr lang="el-GR" b="1" dirty="0" smtClean="0"/>
              <a:t>Τα αντιστασιακά κινήματα κατά τη διάρκεια του πολέμου είχαν καλλιεργήσει πολιτικές ιδεολογίες και αξίες που ήταν συχνά αντίθετες προς την τότε κυρίαρχη πολιτική της ταύτισης των πολιτών με το εθνικό κράτος. </a:t>
            </a:r>
            <a:endParaRPr lang="el-GR" dirty="0" smtClean="0"/>
          </a:p>
          <a:p>
            <a:pPr lvl="0"/>
            <a:r>
              <a:rPr lang="el-GR" b="1" dirty="0" smtClean="0"/>
              <a:t>Διαφάνηκε η αδυναμία των εθνικών κρατών να εξασφαλίσουν τις βασικές προϋποθέσεις προστασίας, διαβίωσης και οργάνωσης των λαών τους. </a:t>
            </a:r>
            <a:endParaRPr lang="el-GR" dirty="0" smtClean="0"/>
          </a:p>
          <a:p>
            <a:pPr>
              <a:buNone/>
            </a:pPr>
            <a:endParaRPr lang="el-GR" b="1" dirty="0" smtClean="0"/>
          </a:p>
          <a:p>
            <a:pPr>
              <a:buNone/>
            </a:pPr>
            <a:r>
              <a:rPr lang="el-GR" b="1" dirty="0" smtClean="0"/>
              <a:t>Επικράτησε, συνεπώς, με τη λήξη του πολέμου μία τάση απαξίωσης του εθνικού κράτους και μία διάθεση αναζήτησης πολιτικών λύσεων που θα βασίζονταν σε ευρύτερες συνεργασίες μεταξύ των ευρωπαϊκών κρατών. </a:t>
            </a:r>
            <a:endParaRPr lang="el-GR" dirty="0" smtClean="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36712"/>
            <a:ext cx="8229600" cy="5289451"/>
          </a:xfrm>
        </p:spPr>
        <p:txBody>
          <a:bodyPr>
            <a:normAutofit fontScale="70000" lnSpcReduction="20000"/>
          </a:bodyPr>
          <a:lstStyle/>
          <a:p>
            <a:pPr>
              <a:buNone/>
            </a:pPr>
            <a:r>
              <a:rPr lang="el-GR" b="1" dirty="0" smtClean="0"/>
              <a:t>Οικονομικές συνθήκες</a:t>
            </a:r>
          </a:p>
          <a:p>
            <a:pPr>
              <a:buNone/>
            </a:pPr>
            <a:endParaRPr lang="el-GR" dirty="0" smtClean="0"/>
          </a:p>
          <a:p>
            <a:pPr lvl="0"/>
            <a:r>
              <a:rPr lang="el-GR" b="1" dirty="0" smtClean="0"/>
              <a:t>Η δραματική μείωση της βιομηχανικής παραγωγής, οφειλόμενη κυρίως στις καταστροφές κατά τη διάρκεια του πολέμου. </a:t>
            </a:r>
            <a:endParaRPr lang="el-GR" dirty="0" smtClean="0"/>
          </a:p>
          <a:p>
            <a:pPr lvl="0"/>
            <a:r>
              <a:rPr lang="el-GR" b="1" dirty="0" smtClean="0"/>
              <a:t>Ο αποπροσανατολισμός των βιομηχανικών δραστηριοτήτων οι οποίες είχαν προσαρμοσθεί στην εξυπηρέτηση πολεμικών αναγκών . </a:t>
            </a:r>
            <a:endParaRPr lang="el-GR" dirty="0" smtClean="0"/>
          </a:p>
          <a:p>
            <a:pPr lvl="0"/>
            <a:r>
              <a:rPr lang="el-GR" b="1" dirty="0" smtClean="0"/>
              <a:t>Οι συνεχώς αυξανόμενες ανάγκες για εισαγωγές και οι κακές σοδειές στην κεντροδυτική Ευρώπη συνέβαλαν στην αύξηση των τιμών των τροφίμων.</a:t>
            </a:r>
            <a:endParaRPr lang="el-GR" dirty="0" smtClean="0"/>
          </a:p>
          <a:p>
            <a:pPr lvl="0">
              <a:buNone/>
            </a:pPr>
            <a:endParaRPr lang="el-GR" dirty="0" smtClean="0"/>
          </a:p>
          <a:p>
            <a:pPr>
              <a:buNone/>
            </a:pPr>
            <a:r>
              <a:rPr lang="el-GR" b="1" dirty="0" smtClean="0"/>
              <a:t>Τα γεγονότα αυτά καθιστούσαν δύσκολη τη διαδικασία της μετάβασης από την «οικονομία πολέμου» στην «οικονομία ειρήνης», ενώ το κόστος της αδυναμίας αυτής χρεωνόταν κυρίως στις κυβερνήσεις των εθνικών κρατών και στις πολιτικές τους. </a:t>
            </a:r>
            <a:endParaRPr lang="el-GR" dirty="0" smtClean="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fontScale="70000" lnSpcReduction="20000"/>
          </a:bodyPr>
          <a:lstStyle/>
          <a:p>
            <a:pPr>
              <a:buNone/>
            </a:pPr>
            <a:r>
              <a:rPr lang="el-GR" b="1" dirty="0" smtClean="0"/>
              <a:t>Κοινωνικές συνθήκες</a:t>
            </a:r>
          </a:p>
          <a:p>
            <a:pPr>
              <a:buNone/>
            </a:pPr>
            <a:endParaRPr lang="el-GR" dirty="0" smtClean="0"/>
          </a:p>
          <a:p>
            <a:pPr lvl="0"/>
            <a:r>
              <a:rPr lang="el-GR" b="1" dirty="0" smtClean="0"/>
              <a:t>Οι συνθήκες δυστυχίας, ανασφάλειας και αβεβαιότητας για το μέλλον τόσο στην ηττημένη Γερμανία όσο και στην Ιταλία ενέτειναν τα κοινωνικά προβλήματα των πληθυσμών τους.</a:t>
            </a:r>
            <a:endParaRPr lang="el-GR" dirty="0" smtClean="0"/>
          </a:p>
          <a:p>
            <a:pPr lvl="0"/>
            <a:r>
              <a:rPr lang="el-GR" b="1" dirty="0" smtClean="0"/>
              <a:t>Στην Ιταλία και ακόμη περισσότερο στη Γερμανία είχε αναπτυχθεί, από τις νέες κυρίαρχες πολιτικές δυνάμεις, η διάθεση για συμφιλίωση και συνεργασία με τα υπόλοιπα ευρωπαϊκά κράτη.</a:t>
            </a:r>
            <a:endParaRPr lang="el-GR" dirty="0" smtClean="0"/>
          </a:p>
          <a:p>
            <a:pPr lvl="0"/>
            <a:r>
              <a:rPr lang="el-GR" b="1" dirty="0" smtClean="0"/>
              <a:t>Υπέρ της ευρωπαϊκής πορείας των χωρών τους συνηγορούσε βέβαια και ο ευρωπαϊκός και δημοκρατικός προσανατολισμός πολλών μελών των νέων πολιτικών ηγεσιών που εμφανίστηκαν στο πολιτικό προσκήνιο σε πολλά άλλα ευρωπαϊκά κράτη.</a:t>
            </a:r>
            <a:endParaRPr lang="el-GR" dirty="0" smtClean="0"/>
          </a:p>
          <a:p>
            <a:pPr>
              <a:buNone/>
            </a:pPr>
            <a:endParaRPr lang="el-GR" b="1" dirty="0" smtClean="0"/>
          </a:p>
          <a:p>
            <a:pPr>
              <a:buNone/>
            </a:pPr>
            <a:r>
              <a:rPr lang="el-GR" b="1" dirty="0" smtClean="0"/>
              <a:t>Με τον τρόπο αυτό θα κατόρθωναν τόσο η Ιταλία όσο και η Γερμανία να γίνουν και πάλι δεκτές στην κοινωνία των κυρίαρχων ευρωπαϊκών κρατών ως ισότιμα κράτη, ξεπερνώντας το ιστορικά κακό παρελθόν. </a:t>
            </a:r>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fontScale="70000" lnSpcReduction="20000"/>
          </a:bodyPr>
          <a:lstStyle/>
          <a:p>
            <a:pPr>
              <a:buNone/>
            </a:pPr>
            <a:r>
              <a:rPr lang="el-GR" b="1" dirty="0" smtClean="0"/>
              <a:t>Το Σχέδιο </a:t>
            </a:r>
            <a:r>
              <a:rPr lang="en-GB" b="1" dirty="0" smtClean="0"/>
              <a:t>Marshall</a:t>
            </a:r>
            <a:r>
              <a:rPr lang="el-GR" b="1" dirty="0" smtClean="0"/>
              <a:t> για την Ευρωπαϊκή Ανάκαμψη</a:t>
            </a:r>
          </a:p>
          <a:p>
            <a:pPr>
              <a:buNone/>
            </a:pPr>
            <a:r>
              <a:rPr lang="el-GR" b="1" dirty="0" smtClean="0"/>
              <a:t> </a:t>
            </a:r>
            <a:endParaRPr lang="el-GR" dirty="0" smtClean="0"/>
          </a:p>
          <a:p>
            <a:pPr lvl="0"/>
            <a:r>
              <a:rPr lang="el-GR" b="1" dirty="0" smtClean="0"/>
              <a:t>Η δύσκολη οικονομική κατάσταση στην Ευρώπη προκάλεσε την παρέμβαση των ΗΠΑ, μέσω του Σχεδίου του Αμερικανού υπουργού των Εξωτερικών George </a:t>
            </a:r>
            <a:r>
              <a:rPr lang="el-GR" b="1" dirty="0" err="1" smtClean="0"/>
              <a:t>Marshall</a:t>
            </a:r>
            <a:r>
              <a:rPr lang="el-GR" b="1" dirty="0" smtClean="0"/>
              <a:t> .</a:t>
            </a:r>
            <a:endParaRPr lang="el-GR" dirty="0" smtClean="0"/>
          </a:p>
          <a:p>
            <a:pPr lvl="0"/>
            <a:r>
              <a:rPr lang="el-GR" b="1" dirty="0" smtClean="0"/>
              <a:t>Το Σχέδιο αποσκοπούσε στην παροχή βοήθειας στις κατεστραμμένες χώρες της Ευρώπης για την ανόρθωσή τους.</a:t>
            </a:r>
            <a:endParaRPr lang="el-GR" dirty="0" smtClean="0"/>
          </a:p>
          <a:p>
            <a:pPr lvl="0"/>
            <a:r>
              <a:rPr lang="el-GR" b="1" dirty="0" smtClean="0"/>
              <a:t>Περιλάμβανε αποστολές αγαθών, οικονομική βοήθεια και παροχή δανείων της τάξης των 13 δισεκατομμυρίων δολαρίων κατά την τετραετία από το 1948 έως και το 1951.</a:t>
            </a:r>
            <a:endParaRPr lang="el-GR" dirty="0" smtClean="0"/>
          </a:p>
          <a:p>
            <a:pPr lvl="0"/>
            <a:r>
              <a:rPr lang="el-GR" b="1" dirty="0" smtClean="0"/>
              <a:t>Το σημαντικότερο όμως αποτέλεσμα, ήταν να αποτραπεί το ενδεχόμενο αύξησης της κομμουνιστικής επιρροής στις κατεστραμμένες από τον πόλεμο χώρες της Ευρώπης.</a:t>
            </a:r>
            <a:endParaRPr lang="el-GR" dirty="0" smtClean="0"/>
          </a:p>
          <a:p>
            <a:pPr>
              <a:buNone/>
            </a:pPr>
            <a:endParaRPr lang="el-GR" b="1" dirty="0" smtClean="0"/>
          </a:p>
          <a:p>
            <a:pPr>
              <a:buNone/>
            </a:pPr>
            <a:r>
              <a:rPr lang="el-GR" b="1" dirty="0" smtClean="0"/>
              <a:t>Η άρνηση της συμμετοχής των χωρών υπό την επιρροή της ΕΣΣΔ, επιβεβαίωσε την πολιτική και οικονομική διαίρεση της Ευρώπης.</a:t>
            </a:r>
            <a:endParaRPr lang="el-GR" dirty="0" smtClean="0"/>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4101</Words>
  <Application>Microsoft Office PowerPoint</Application>
  <PresentationFormat>Προβολή στην οθόνη (4:3)</PresentationFormat>
  <Paragraphs>255</Paragraphs>
  <Slides>47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Arial</vt:lpstr>
      <vt:lpstr>Bookman Old Style</vt:lpstr>
      <vt:lpstr>Calibri</vt:lpstr>
      <vt:lpstr>Cambria</vt:lpstr>
      <vt:lpstr>Θέμα του Office</vt:lpstr>
      <vt:lpstr>Τα βήματα της ΕΕ για μία ενιαία οικονομική πολιτική</vt:lpstr>
      <vt:lpstr>Παρουσίαση του PowerPoint</vt:lpstr>
      <vt:lpstr>Παρουσίαση του PowerPoint</vt:lpstr>
      <vt:lpstr>Παρουσίαση του PowerPoint</vt:lpstr>
      <vt:lpstr>Παρουσίαση του PowerPoint</vt:lpstr>
      <vt:lpstr>  Από τα ερείπια του Β’ Παγκοσμίου Πολέμου έως τη νέα Ευρώπη (1945-1950)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Η ίδρυση των Ευρωπαϊκών Κοινοτήτων (1950-1958)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απαρχές για μία  ενιαία οικονομική πολιτική - Η Τελωνειακή Ένωση </vt:lpstr>
      <vt:lpstr> Κατάρρευση συστήματος Bretton Woods-Το ευρωπαϊκό νομισματικό φίδι </vt:lpstr>
      <vt:lpstr> Κατάρρευση συστήματος Bretton Woods-Το ευρωπαϊκό νομισματικό φίδι </vt:lpstr>
      <vt:lpstr> Κατάρρευση συστήματος Bretton Woods-Το ευρωπαϊκό νομισματικό φίδι </vt:lpstr>
      <vt:lpstr> Στάδια υλοποίησης της ΟΝΕ </vt:lpstr>
      <vt:lpstr>Η Συνθήκη Μάαστριχτ </vt:lpstr>
      <vt:lpstr>Χρονοδιάγραμμα</vt:lpstr>
      <vt:lpstr>Τα κριτήρια σύγκλισης</vt:lpstr>
      <vt:lpstr>Το Σύμφωνο Σταθερότητας και Ανάπτυξης</vt:lpstr>
      <vt:lpstr>Προληπτικό σκέλος</vt:lpstr>
      <vt:lpstr>Αποτρεπτικό σκέλος</vt:lpstr>
      <vt:lpstr>ΕΣΚΤ και EKT</vt:lpstr>
      <vt:lpstr>Τα 17 κ-μ της ευρωζώνης</vt:lpstr>
      <vt:lpstr>Η πορεία της Ελλάδας στην ΕΟΚ/ΕΕ</vt:lpstr>
      <vt:lpstr>Πλήρωση κριτηρίων σύγκλισης ΟΝΕ</vt:lpstr>
      <vt:lpstr>Τα 5 κύρια όργανα </vt:lpstr>
      <vt:lpstr>Τα 5 κύρια όργανα  </vt:lpstr>
      <vt:lpstr>Λήψης αποφάσεων: Ειδική Πλειοψηφία</vt:lpstr>
      <vt:lpstr>Επιχειρήματα υπέρ της συμμετοχής στην Ευρωζώνη</vt:lpstr>
      <vt:lpstr>Επιχειρήματα κατά της συμμετοχής στην Ευρωζώνη</vt:lpstr>
      <vt:lpstr>Παγκόσμια οικονομική κρίση και ΕΕ</vt:lpstr>
      <vt:lpstr>Παρουσίαση του PowerPoint</vt:lpstr>
      <vt:lpstr>Παρουσίαση του PowerPoint</vt:lpstr>
      <vt:lpstr> Ο μόνιμος Ευρωπαϊκός Μηχανισμός Σταθερότητας (ΕΜΣ) </vt:lpstr>
      <vt:lpstr> Ο μόνιμος Ευρωπαϊκός Μηχανισμός Σταθερότητας (ΕΜΣ) </vt:lpstr>
      <vt:lpstr>Παρουσίαση του PowerPoint</vt:lpstr>
      <vt:lpstr>Ειδικότερα ζητήματα ……</vt:lpstr>
      <vt:lpstr>Ειδικότερα ζητήματα …… συνέχεια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Karasa</cp:lastModifiedBy>
  <cp:revision>39</cp:revision>
  <dcterms:created xsi:type="dcterms:W3CDTF">2021-10-20T10:07:01Z</dcterms:created>
  <dcterms:modified xsi:type="dcterms:W3CDTF">2025-03-22T07:38:23Z</dcterms:modified>
</cp:coreProperties>
</file>