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4" r:id="rId7"/>
    <p:sldId id="268" r:id="rId8"/>
    <p:sldId id="269" r:id="rId9"/>
    <p:sldId id="270" r:id="rId10"/>
    <p:sldId id="271" r:id="rId11"/>
    <p:sldId id="265" r:id="rId12"/>
    <p:sldId id="260" r:id="rId13"/>
    <p:sldId id="261" r:id="rId14"/>
    <p:sldId id="262" r:id="rId15"/>
    <p:sldId id="263" r:id="rId16"/>
    <p:sldId id="266" r:id="rId17"/>
    <p:sldId id="267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Διμεταβλητή Παλινδρόμηση (OLS)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Έννοια – Εκτίμηση – Υποθέσεις – Ιδιότητες – Διαγνωστικοί Έλεγχοι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45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αγνωστικός έλεγχος: Μη κανονικότητα</a:t>
            </a:r>
          </a:p>
        </p:txBody>
      </p:sp>
      <p:pic>
        <p:nvPicPr>
          <p:cNvPr id="3" name="Picture 2" descr="residuals_nonnorm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2647869"/>
            <a:ext cx="4114800" cy="3086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68110" y="1692612"/>
            <a:ext cx="33443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/>
              <a:t>Ιστόγρ</a:t>
            </a:r>
            <a:r>
              <a:rPr dirty="0"/>
              <a:t>αμμα/QQ-plot σφαλμάτων.</a:t>
            </a:r>
          </a:p>
          <a:p>
            <a:r>
              <a:rPr dirty="0" err="1"/>
              <a:t>Ασυμμετρί</a:t>
            </a:r>
            <a:r>
              <a:rPr dirty="0"/>
              <a:t>α ή βαριές ουρές → μη κανονικότητα.</a:t>
            </a:r>
          </a:p>
          <a:p>
            <a:r>
              <a:rPr dirty="0"/>
              <a:t>Επ</a:t>
            </a:r>
            <a:r>
              <a:rPr dirty="0" err="1"/>
              <a:t>ηρεάζει</a:t>
            </a:r>
            <a:r>
              <a:rPr dirty="0"/>
              <a:t> </a:t>
            </a:r>
            <a:r>
              <a:rPr dirty="0" err="1"/>
              <a:t>κυρίως</a:t>
            </a:r>
            <a:r>
              <a:rPr dirty="0"/>
              <a:t> </a:t>
            </a:r>
            <a:r>
              <a:rPr dirty="0" err="1"/>
              <a:t>μικρά</a:t>
            </a:r>
            <a:r>
              <a:rPr dirty="0"/>
              <a:t> </a:t>
            </a:r>
            <a:r>
              <a:rPr dirty="0" err="1"/>
              <a:t>δείγμ</a:t>
            </a:r>
            <a:r>
              <a:rPr dirty="0"/>
              <a:t>ατα.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Ιδιότητες OLS εκτιμητών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err="1"/>
              <a:t>Αν</a:t>
            </a:r>
            <a:r>
              <a:rPr dirty="0"/>
              <a:t> </a:t>
            </a:r>
            <a:r>
              <a:rPr dirty="0" err="1"/>
              <a:t>ισχύουν</a:t>
            </a:r>
            <a:r>
              <a:rPr dirty="0"/>
              <a:t> </a:t>
            </a:r>
            <a:r>
              <a:rPr dirty="0" err="1"/>
              <a:t>οι</a:t>
            </a:r>
            <a:r>
              <a:rPr dirty="0"/>
              <a:t> 1–5: </a:t>
            </a:r>
            <a:r>
              <a:rPr dirty="0" err="1"/>
              <a:t>οι</a:t>
            </a:r>
            <a:r>
              <a:rPr dirty="0"/>
              <a:t> β̂0, β̂1 </a:t>
            </a:r>
            <a:r>
              <a:rPr dirty="0" err="1"/>
              <a:t>είν</a:t>
            </a:r>
            <a:r>
              <a:rPr dirty="0"/>
              <a:t>αι</a:t>
            </a:r>
            <a:endParaRPr lang="en-US" dirty="0"/>
          </a:p>
          <a:p>
            <a:r>
              <a:rPr lang="el-GR" dirty="0"/>
              <a:t>Γραμμικοί</a:t>
            </a:r>
          </a:p>
          <a:p>
            <a:r>
              <a:rPr lang="el-GR" dirty="0"/>
              <a:t>Α</a:t>
            </a:r>
            <a:r>
              <a:rPr dirty="0" err="1"/>
              <a:t>μερόλη</a:t>
            </a:r>
            <a:r>
              <a:rPr dirty="0"/>
              <a:t>πτοι.</a:t>
            </a:r>
          </a:p>
          <a:p>
            <a:r>
              <a:rPr dirty="0" err="1"/>
              <a:t>Έχουν</a:t>
            </a:r>
            <a:r>
              <a:rPr dirty="0"/>
              <a:t> </a:t>
            </a:r>
            <a:r>
              <a:rPr dirty="0" err="1"/>
              <a:t>ελάχιστη</a:t>
            </a:r>
            <a:r>
              <a:rPr dirty="0"/>
              <a:t> </a:t>
            </a:r>
            <a:r>
              <a:rPr dirty="0" err="1"/>
              <a:t>δι</a:t>
            </a:r>
            <a:r>
              <a:rPr dirty="0"/>
              <a:t>ακύμανση μεταξύ όλων των γραμμικών αμερόληπτων εκτιμητών (BLUE).</a:t>
            </a:r>
          </a:p>
          <a:p>
            <a:r>
              <a:rPr dirty="0" err="1"/>
              <a:t>Συνε</a:t>
            </a:r>
            <a:r>
              <a:rPr dirty="0"/>
              <a:t>πείς: καθώς n→∞ συγκλίνουν στις πραγματικές τιμές.</a:t>
            </a:r>
          </a:p>
          <a:p>
            <a:r>
              <a:rPr dirty="0" err="1"/>
              <a:t>Με</a:t>
            </a:r>
            <a:r>
              <a:rPr dirty="0"/>
              <a:t> κα</a:t>
            </a:r>
            <a:r>
              <a:rPr dirty="0" err="1"/>
              <a:t>νονικότητ</a:t>
            </a:r>
            <a:r>
              <a:rPr dirty="0"/>
              <a:t>α μπορούμε να εφαρμόζουμε t- και F-ελέγχους σε μικρά δείγματα.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(δεδομένα)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X = </a:t>
            </a:r>
            <a:r>
              <a:rPr dirty="0" err="1"/>
              <a:t>ώρες</a:t>
            </a:r>
            <a:r>
              <a:rPr dirty="0"/>
              <a:t> </a:t>
            </a:r>
            <a:r>
              <a:rPr dirty="0" err="1"/>
              <a:t>δι</a:t>
            </a:r>
            <a:r>
              <a:rPr dirty="0"/>
              <a:t>αβάσματος/εβδομάδα, Y = βαθμός</a:t>
            </a:r>
            <a:r>
              <a:rPr lang="el-GR" dirty="0"/>
              <a:t> (1-100), </a:t>
            </a:r>
            <a:r>
              <a:rPr lang="en-US" dirty="0"/>
              <a:t>n=</a:t>
            </a:r>
            <a:r>
              <a:rPr lang="el-GR" dirty="0"/>
              <a:t> 6 φοιτητές</a:t>
            </a:r>
            <a:endParaRPr dirty="0"/>
          </a:p>
          <a:p>
            <a:r>
              <a:rPr dirty="0"/>
              <a:t>Παρα</a:t>
            </a:r>
            <a:r>
              <a:rPr dirty="0" err="1"/>
              <a:t>τηρήσεις</a:t>
            </a:r>
            <a:r>
              <a:rPr dirty="0"/>
              <a:t>: [(1, 52), (2, 55), (3, 58), (4, 60), (5, 65), (6, 68)]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222"/>
          </a:xfrm>
        </p:spPr>
        <p:txBody>
          <a:bodyPr>
            <a:normAutofit fontScale="90000"/>
          </a:bodyPr>
          <a:lstStyle/>
          <a:p>
            <a:r>
              <a:rPr dirty="0"/>
              <a:t>Υπ</a:t>
            </a:r>
            <a:r>
              <a:rPr dirty="0" err="1"/>
              <a:t>ολογιστικός</a:t>
            </a:r>
            <a:r>
              <a:rPr dirty="0"/>
              <a:t> π</a:t>
            </a:r>
            <a:r>
              <a:rPr dirty="0" err="1"/>
              <a:t>ίν</a:t>
            </a:r>
            <a:r>
              <a:rPr dirty="0"/>
              <a:t>ακας για β̂1 και β̂0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841247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Yi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Xi-X̄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Yi-Ȳ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(Xi-X̄)^2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/>
                        <a:t>(Xi-X̄)(Yi-Ȳ)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-7.67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19.17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7.00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-1.67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0.17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891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5.33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894"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8.33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/>
                        <a:t>20.83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Παράδειγμα: εκτίμηση συντελεστών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X̄ = 3.5, Ȳ = 59.67.</a:t>
            </a:r>
          </a:p>
          <a:p>
            <a:r>
              <a:t>Σ(Xi−X̄)^2 = 17.5.</a:t>
            </a:r>
          </a:p>
          <a:p>
            <a:r>
              <a:t>Σ(Xi−X̄)(Yi−Ȳ) = 56.0.</a:t>
            </a:r>
          </a:p>
          <a:p>
            <a:r>
              <a:t>β̂1 = Σ(Xi−X̄)(Yi−Ȳ) / Σ(Xi−X̄)^2 = 56/17.5 = 3.2.</a:t>
            </a:r>
          </a:p>
          <a:p>
            <a:r>
              <a:t>β̂0 = Ȳ − β̂1 X̄ = 48.47.</a:t>
            </a:r>
          </a:p>
          <a:p>
            <a:r>
              <a:t>Άρα Ŷ = 48.47 + 3.2X.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Παράδειγμα: πρόβλεψη &amp; κατάλοιπο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Για X=4: Ŷ=61.27.</a:t>
            </a:r>
          </a:p>
          <a:p>
            <a:r>
              <a:t>Πραγματικό Y=60 → û = −1.27.</a:t>
            </a:r>
          </a:p>
          <a:p>
            <a:r>
              <a:t>Τα κατάλοιπα μετρούν το σφάλμα πρόβλεψης σε κάθε παρατήρηση.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Έλεγχος στατιστικής σημαντικότητας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Υπ</a:t>
            </a:r>
            <a:r>
              <a:rPr dirty="0" err="1"/>
              <a:t>όθεση</a:t>
            </a:r>
            <a:r>
              <a:rPr dirty="0"/>
              <a:t>: H0: β1=0 vs H1: β1≠0.</a:t>
            </a:r>
          </a:p>
          <a:p>
            <a:r>
              <a:rPr dirty="0"/>
              <a:t>t = (β̂1 − 0) / SE(β̂1).</a:t>
            </a:r>
          </a:p>
          <a:p>
            <a:r>
              <a:rPr dirty="0"/>
              <a:t>p-value </a:t>
            </a:r>
            <a:r>
              <a:rPr dirty="0" err="1"/>
              <a:t>μικρό</a:t>
            </a:r>
            <a:r>
              <a:rPr dirty="0"/>
              <a:t> </a:t>
            </a:r>
            <a:r>
              <a:rPr lang="el-GR" dirty="0"/>
              <a:t>(</a:t>
            </a:r>
            <a:r>
              <a:rPr lang="en-US" dirty="0"/>
              <a:t>p-value &lt; 0.05)</a:t>
            </a:r>
            <a:r>
              <a:rPr dirty="0"/>
              <a:t>→ απ</a:t>
            </a:r>
            <a:r>
              <a:rPr dirty="0" err="1"/>
              <a:t>ορρί</a:t>
            </a:r>
            <a:r>
              <a:rPr dirty="0"/>
              <a:t>πτουμε H0 → το X έχει στατιστικά σημαντική επίδραση στο 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Καλή προσαρμογή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R² = 1 − SSR/SST.</a:t>
            </a:r>
          </a:p>
          <a:p>
            <a:r>
              <a:rPr dirty="0" err="1"/>
              <a:t>Δείχνει</a:t>
            </a:r>
            <a:r>
              <a:rPr dirty="0"/>
              <a:t> π</a:t>
            </a:r>
            <a:r>
              <a:rPr dirty="0" err="1"/>
              <a:t>οιο</a:t>
            </a:r>
            <a:r>
              <a:rPr dirty="0"/>
              <a:t> π</a:t>
            </a:r>
            <a:r>
              <a:rPr dirty="0" err="1"/>
              <a:t>οσοστό</a:t>
            </a:r>
            <a:r>
              <a:rPr dirty="0"/>
              <a:t> </a:t>
            </a:r>
            <a:r>
              <a:rPr dirty="0" err="1"/>
              <a:t>της</a:t>
            </a:r>
            <a:r>
              <a:rPr dirty="0"/>
              <a:t> </a:t>
            </a:r>
            <a:r>
              <a:rPr dirty="0" err="1"/>
              <a:t>δι</a:t>
            </a:r>
            <a:r>
              <a:rPr dirty="0"/>
              <a:t>ακύμανσης</a:t>
            </a:r>
            <a:r>
              <a:rPr lang="en-US" dirty="0"/>
              <a:t> (</a:t>
            </a:r>
            <a:r>
              <a:rPr lang="el-GR" dirty="0"/>
              <a:t>δηλ. της συμπεριφοράς)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Y </a:t>
            </a:r>
            <a:r>
              <a:rPr dirty="0" err="1"/>
              <a:t>εξηγείτ</a:t>
            </a:r>
            <a:r>
              <a:rPr dirty="0"/>
              <a:t>αι από το X.</a:t>
            </a:r>
          </a:p>
          <a:p>
            <a:r>
              <a:rPr dirty="0" err="1"/>
              <a:t>Δεν</a:t>
            </a:r>
            <a:r>
              <a:rPr dirty="0"/>
              <a:t> απ</a:t>
            </a:r>
            <a:r>
              <a:rPr dirty="0" err="1"/>
              <a:t>οδεικνύει</a:t>
            </a:r>
            <a:r>
              <a:rPr dirty="0"/>
              <a:t> α</a:t>
            </a:r>
            <a:r>
              <a:rPr dirty="0" err="1"/>
              <a:t>ιτιότητ</a:t>
            </a:r>
            <a:r>
              <a:rPr dirty="0"/>
              <a:t>α.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0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ΠΡΟΣΟΧΗ</a:t>
            </a:r>
            <a:r>
              <a:rPr dirty="0"/>
              <a:t>: Ακραίες τιμές / επιρροή</a:t>
            </a:r>
          </a:p>
        </p:txBody>
      </p:sp>
      <p:pic>
        <p:nvPicPr>
          <p:cNvPr id="3" name="Picture 2" descr="residuals_outli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433860"/>
            <a:ext cx="4114800" cy="3086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87566" y="1916348"/>
            <a:ext cx="33249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Residuals vs fitted: </a:t>
            </a:r>
            <a:r>
              <a:rPr dirty="0" err="1"/>
              <a:t>έν</a:t>
            </a:r>
            <a:r>
              <a:rPr dirty="0"/>
              <a:t>α σημείο πολύ μακριά.</a:t>
            </a:r>
          </a:p>
          <a:p>
            <a:r>
              <a:rPr dirty="0"/>
              <a:t>Μπ</a:t>
            </a:r>
            <a:r>
              <a:rPr dirty="0" err="1"/>
              <a:t>ορεί</a:t>
            </a:r>
            <a:r>
              <a:rPr dirty="0"/>
              <a:t> να “</a:t>
            </a:r>
            <a:r>
              <a:rPr dirty="0" err="1"/>
              <a:t>τρ</a:t>
            </a:r>
            <a:r>
              <a:rPr dirty="0"/>
              <a:t>αβάει” την ευθεία.</a:t>
            </a:r>
          </a:p>
          <a:p>
            <a:r>
              <a:rPr dirty="0" err="1"/>
              <a:t>Ελέγχουμε</a:t>
            </a:r>
            <a:r>
              <a:rPr dirty="0"/>
              <a:t> Cook’s distance / leverage και ξανα</a:t>
            </a:r>
            <a:r>
              <a:rPr dirty="0" err="1"/>
              <a:t>εκτιμούμε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Έννοια παλινδρόμησης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44"/>
            <a:ext cx="8229600" cy="5278818"/>
          </a:xfrm>
        </p:spPr>
        <p:txBody>
          <a:bodyPr>
            <a:normAutofit fontScale="92500" lnSpcReduction="10000"/>
          </a:bodyPr>
          <a:lstStyle/>
          <a:p>
            <a:r>
              <a:rPr dirty="0" err="1"/>
              <a:t>Στόχος</a:t>
            </a:r>
            <a:r>
              <a:rPr dirty="0"/>
              <a:t>: να π</a:t>
            </a:r>
            <a:r>
              <a:rPr dirty="0" err="1"/>
              <a:t>εριγράψουμε</a:t>
            </a:r>
            <a:r>
              <a:rPr dirty="0"/>
              <a:t> τη </a:t>
            </a:r>
            <a:r>
              <a:rPr dirty="0" err="1"/>
              <a:t>μέση</a:t>
            </a:r>
            <a:r>
              <a:rPr dirty="0"/>
              <a:t> </a:t>
            </a:r>
            <a:r>
              <a:rPr dirty="0" err="1"/>
              <a:t>σχέση</a:t>
            </a:r>
            <a:r>
              <a:rPr dirty="0"/>
              <a:t> </a:t>
            </a:r>
            <a:r>
              <a:rPr dirty="0" err="1"/>
              <a:t>μι</a:t>
            </a:r>
            <a:r>
              <a:rPr dirty="0"/>
              <a:t>ας εξαρτημένης μεταβλητής Y με μία ερμηνευτική μεταβλητή X.</a:t>
            </a:r>
            <a:endParaRPr lang="el-GR" dirty="0"/>
          </a:p>
          <a:p>
            <a:r>
              <a:rPr lang="el-GR" dirty="0"/>
              <a:t>Εργαλείο για να περιγράψουμε πώς αλλάζει κατά μέσο όρο το Y όταν αλλάζει το X.</a:t>
            </a:r>
          </a:p>
          <a:p>
            <a:r>
              <a:rPr lang="el-GR" dirty="0"/>
              <a:t>Στόχος: να βρούμε τη “γενική τάση” μέσα σε ένα σύννεφο σημείων (X,Y).</a:t>
            </a:r>
            <a:endParaRPr dirty="0"/>
          </a:p>
          <a:p>
            <a:r>
              <a:rPr dirty="0"/>
              <a:t>Παρα</a:t>
            </a:r>
            <a:r>
              <a:rPr dirty="0" err="1"/>
              <a:t>τηρούμε</a:t>
            </a:r>
            <a:r>
              <a:rPr dirty="0"/>
              <a:t> </a:t>
            </a:r>
            <a:r>
              <a:rPr dirty="0" err="1"/>
              <a:t>ζευγάρι</a:t>
            </a:r>
            <a:r>
              <a:rPr dirty="0"/>
              <a:t>α (Xi, Yi) και εκτιμούμε τη γραμμή που αποτυπώνει τη γενική τάση.</a:t>
            </a:r>
          </a:p>
          <a:p>
            <a:r>
              <a:rPr dirty="0"/>
              <a:t>Η πα</a:t>
            </a:r>
            <a:r>
              <a:rPr dirty="0" err="1"/>
              <a:t>λινδρόμηση</a:t>
            </a:r>
            <a:r>
              <a:rPr dirty="0"/>
              <a:t> </a:t>
            </a:r>
            <a:r>
              <a:rPr dirty="0" err="1"/>
              <a:t>δίνει</a:t>
            </a:r>
            <a:r>
              <a:rPr dirty="0"/>
              <a:t> </a:t>
            </a:r>
            <a:r>
              <a:rPr dirty="0" err="1"/>
              <a:t>ερμηνεί</a:t>
            </a:r>
            <a:r>
              <a:rPr dirty="0"/>
              <a:t>α μεγέθους (όχι μόνο κατεύθυνσης) σχέσης.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2C1453-9CC2-190F-9046-7CE8BAD7C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72EA0E-56CF-5113-C358-AC3AD1E0B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4DED6A6-BF22-5E89-E0B1-6226A2090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88" y="0"/>
            <a:ext cx="88236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6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874"/>
          </a:xfrm>
        </p:spPr>
        <p:txBody>
          <a:bodyPr/>
          <a:lstStyle/>
          <a:p>
            <a:r>
              <a:rPr dirty="0" err="1"/>
              <a:t>Διμετ</a:t>
            </a:r>
            <a:r>
              <a:rPr dirty="0"/>
              <a:t>αβλητό γραμμικό υπόδειγμα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2624"/>
            <a:ext cx="8229600" cy="5193792"/>
          </a:xfrm>
        </p:spPr>
        <p:txBody>
          <a:bodyPr>
            <a:normAutofit/>
          </a:bodyPr>
          <a:lstStyle/>
          <a:p>
            <a:r>
              <a:rPr dirty="0" err="1"/>
              <a:t>Μοντέλο</a:t>
            </a:r>
            <a:r>
              <a:rPr dirty="0"/>
              <a:t> π</a:t>
            </a:r>
            <a:r>
              <a:rPr dirty="0" err="1"/>
              <a:t>ληθυσμού</a:t>
            </a:r>
            <a:r>
              <a:rPr dirty="0"/>
              <a:t>: Yi = β0 + β1 Xi + </a:t>
            </a:r>
            <a:r>
              <a:rPr dirty="0" err="1"/>
              <a:t>ui</a:t>
            </a:r>
            <a:endParaRPr dirty="0"/>
          </a:p>
          <a:p>
            <a:r>
              <a:rPr lang="el-GR" dirty="0"/>
              <a:t>β1 (κλίση): μέση μεταβολή του Y όταν το X αυξάνεται κατά 1 μονάδα.</a:t>
            </a:r>
          </a:p>
          <a:p>
            <a:pPr lvl="1"/>
            <a:r>
              <a:rPr lang="el-GR" dirty="0"/>
              <a:t>β1&gt;0: θετική σχέση, β1&lt;0: αρνητική σχέση.</a:t>
            </a:r>
          </a:p>
          <a:p>
            <a:r>
              <a:rPr lang="el-GR" dirty="0"/>
              <a:t>β0 (σταθερός όρος): τιμή του Y όταν X=0 (αν έχει νόημα).</a:t>
            </a:r>
          </a:p>
          <a:p>
            <a:r>
              <a:rPr lang="el-GR" dirty="0"/>
              <a:t>u (σφάλμα): όλοι οι άλλοι παράγοντες που επηρεάζουν το Y αλλά δεν είναι στο X</a:t>
            </a:r>
            <a:r>
              <a:rPr lang="en-US" dirty="0"/>
              <a:t> 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dirty="0" err="1"/>
              <a:t>μη</a:t>
            </a:r>
            <a:r>
              <a:rPr dirty="0"/>
              <a:t> παρα</a:t>
            </a:r>
            <a:r>
              <a:rPr dirty="0" err="1"/>
              <a:t>τηρήσιμοι</a:t>
            </a:r>
            <a:r>
              <a:rPr dirty="0"/>
              <a:t> πα</a:t>
            </a:r>
            <a:r>
              <a:rPr dirty="0" err="1"/>
              <a:t>ράγοντες</a:t>
            </a:r>
            <a:r>
              <a:rPr dirty="0"/>
              <a:t>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Εκτίμηση με Ελάχιστα Τετράγωνα (OLS)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Επιλέγουμε β̂0, β̂1 ώστε να ελαχιστοποιείται ∑(Yi − β0 − β1Xi)^2.</a:t>
            </a:r>
          </a:p>
          <a:p>
            <a:r>
              <a:t>Προβλέψεις: Ŷi = β̂0 + β̂1Xi.</a:t>
            </a:r>
          </a:p>
          <a:p>
            <a:r>
              <a:t>Κατάλοιπα: ûi = Yi − Ŷi.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6066"/>
          </a:xfrm>
        </p:spPr>
        <p:txBody>
          <a:bodyPr>
            <a:normAutofit/>
          </a:bodyPr>
          <a:lstStyle/>
          <a:p>
            <a:r>
              <a:rPr sz="3600" dirty="0"/>
              <a:t>Βα</a:t>
            </a:r>
            <a:r>
              <a:rPr sz="3600" dirty="0" err="1"/>
              <a:t>σικές</a:t>
            </a:r>
            <a:r>
              <a:rPr sz="3600" dirty="0"/>
              <a:t> υπ</a:t>
            </a:r>
            <a:r>
              <a:rPr sz="3600" dirty="0" err="1"/>
              <a:t>οθέσεις</a:t>
            </a:r>
            <a:r>
              <a:rPr sz="3600" dirty="0"/>
              <a:t> OLS (Gauss–Markov)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0704"/>
            <a:ext cx="8229600" cy="6083808"/>
          </a:xfrm>
        </p:spPr>
        <p:txBody>
          <a:bodyPr>
            <a:noAutofit/>
          </a:bodyPr>
          <a:lstStyle/>
          <a:p>
            <a:r>
              <a:rPr sz="2400" dirty="0"/>
              <a:t> </a:t>
            </a:r>
            <a:r>
              <a:rPr sz="2400" b="1" dirty="0"/>
              <a:t>Γρα</a:t>
            </a:r>
            <a:r>
              <a:rPr sz="2400" b="1" dirty="0" err="1"/>
              <a:t>μμικότητ</a:t>
            </a:r>
            <a:r>
              <a:rPr sz="2400" b="1" dirty="0"/>
              <a:t>α</a:t>
            </a:r>
            <a:r>
              <a:rPr sz="2400" dirty="0"/>
              <a:t> ως προς τις παραμέτρους: Yi = β0 + β1Xi + ui.</a:t>
            </a:r>
          </a:p>
          <a:p>
            <a:r>
              <a:rPr sz="2400" dirty="0"/>
              <a:t> </a:t>
            </a:r>
            <a:r>
              <a:rPr sz="2400" dirty="0" err="1"/>
              <a:t>Τυχ</a:t>
            </a:r>
            <a:r>
              <a:rPr sz="2400" dirty="0"/>
              <a:t>αίο δείγμα &amp; ανεξάρτητες παρατηρήσεις.</a:t>
            </a:r>
          </a:p>
          <a:p>
            <a:r>
              <a:rPr sz="2400" dirty="0"/>
              <a:t> </a:t>
            </a:r>
            <a:r>
              <a:rPr sz="2400" dirty="0" err="1"/>
              <a:t>Μη</a:t>
            </a:r>
            <a:r>
              <a:rPr sz="2400" dirty="0"/>
              <a:t> </a:t>
            </a:r>
            <a:r>
              <a:rPr sz="2400" dirty="0" err="1"/>
              <a:t>τέλει</a:t>
            </a:r>
            <a:r>
              <a:rPr sz="2400" dirty="0"/>
              <a:t>α συγγραμμικότητα: το X έχει διακύμανση.</a:t>
            </a:r>
          </a:p>
          <a:p>
            <a:r>
              <a:rPr sz="2400" b="1" dirty="0" err="1"/>
              <a:t>Εξωγένει</a:t>
            </a:r>
            <a:r>
              <a:rPr sz="2400" b="1" dirty="0"/>
              <a:t>α: E(ui | Xi)=0 </a:t>
            </a:r>
            <a:r>
              <a:rPr sz="2400" dirty="0"/>
              <a:t>(το X δεν συσχετίζεται με το σφάλμα).</a:t>
            </a:r>
            <a:r>
              <a:rPr lang="el-GR" sz="2400" dirty="0"/>
              <a:t> το X δεν “κουβαλάει μέσα του” κρυφούς παράγοντες του u.</a:t>
            </a:r>
            <a:endParaRPr sz="2400" dirty="0"/>
          </a:p>
          <a:p>
            <a:r>
              <a:rPr sz="2400" b="1" dirty="0" err="1"/>
              <a:t>Ομοσκεδ</a:t>
            </a:r>
            <a:r>
              <a:rPr sz="2400" b="1" dirty="0"/>
              <a:t>αστικότητα</a:t>
            </a:r>
            <a:r>
              <a:rPr sz="2400" dirty="0"/>
              <a:t>: </a:t>
            </a:r>
            <a:r>
              <a:rPr sz="2400" b="1" dirty="0"/>
              <a:t>Var(ui | Xi)=σ^2 </a:t>
            </a:r>
            <a:r>
              <a:rPr sz="2400" dirty="0"/>
              <a:t>(σταθερή διακύμανση σφαλμάτων).</a:t>
            </a:r>
            <a:r>
              <a:rPr lang="el-GR" sz="2400" dirty="0"/>
              <a:t> η αβεβαιότητα γύρω από τη γραμμή είναι περίπου ίδια για όλες τις τιμές X. Η παραβίαση δημιουργεί το πρόβλημα  της </a:t>
            </a:r>
            <a:r>
              <a:rPr lang="el-GR" sz="2400" b="1" dirty="0" err="1"/>
              <a:t>ετεροσκεδαστκότητας</a:t>
            </a:r>
            <a:r>
              <a:rPr lang="el-GR" sz="2400" dirty="0"/>
              <a:t>. </a:t>
            </a:r>
          </a:p>
          <a:p>
            <a:r>
              <a:rPr lang="el-GR" sz="2400" dirty="0"/>
              <a:t>Σειριακή συσχέτιση.  Διαδοχικά σφάλματα δεν σχετίζονται μεταξύ τους. </a:t>
            </a:r>
            <a:r>
              <a:rPr lang="en-US" sz="2400" b="1" dirty="0"/>
              <a:t>Cov(</a:t>
            </a:r>
            <a:r>
              <a:rPr lang="en-US" sz="2400" b="1" dirty="0" err="1"/>
              <a:t>ui</a:t>
            </a:r>
            <a:r>
              <a:rPr lang="en-US" sz="2400" b="1" dirty="0"/>
              <a:t>, </a:t>
            </a:r>
            <a:r>
              <a:rPr lang="en-US" sz="2400" b="1" dirty="0" err="1"/>
              <a:t>uj</a:t>
            </a:r>
            <a:r>
              <a:rPr lang="en-US" sz="2400" b="1" dirty="0"/>
              <a:t>)=0</a:t>
            </a:r>
            <a:r>
              <a:rPr lang="en-US" sz="2400" dirty="0"/>
              <a:t>. </a:t>
            </a:r>
            <a:r>
              <a:rPr lang="el-GR" sz="2400" dirty="0"/>
              <a:t>Η παραβίαση δημιουργεί το πρόβλημα  της </a:t>
            </a:r>
            <a:r>
              <a:rPr lang="el-GR" sz="2400" b="1" dirty="0" err="1"/>
              <a:t>αυτοσυσχέτισης</a:t>
            </a:r>
            <a:r>
              <a:rPr lang="el-GR" sz="2400" dirty="0"/>
              <a:t>. </a:t>
            </a:r>
            <a:endParaRPr sz="2400" dirty="0"/>
          </a:p>
          <a:p>
            <a:r>
              <a:rPr sz="2400" b="1" dirty="0"/>
              <a:t>Κα</a:t>
            </a:r>
            <a:r>
              <a:rPr sz="2400" b="1" dirty="0" err="1"/>
              <a:t>νονικότητ</a:t>
            </a:r>
            <a:r>
              <a:rPr sz="2400" b="1" dirty="0"/>
              <a:t>α </a:t>
            </a:r>
            <a:r>
              <a:rPr sz="2400" dirty="0"/>
              <a:t>σφαλμάτων.</a:t>
            </a:r>
            <a:r>
              <a:rPr lang="el-GR" sz="2400" dirty="0"/>
              <a:t> (Για ακριβή τεστ σε μικρό n) </a:t>
            </a:r>
            <a:endParaRPr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492"/>
          </a:xfrm>
        </p:spPr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αγνωστικός έλεγχος: Μη γραμμικότητα</a:t>
            </a:r>
          </a:p>
        </p:txBody>
      </p:sp>
      <p:pic>
        <p:nvPicPr>
          <p:cNvPr id="3" name="Picture 2" descr="residuals_nonlinear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336" y="2731770"/>
            <a:ext cx="4114800" cy="3086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54880" y="118872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Διάγραμμα καταλοίπων vs X.</a:t>
            </a:r>
          </a:p>
          <a:p>
            <a:r>
              <a:t>Καμπυλωτό μοτίβο (U/S) → η γραμμική μορφή δεν επαρκεί.</a:t>
            </a:r>
          </a:p>
          <a:p>
            <a:r>
              <a:t>Λύσεις: log/τετραγωνικοί όροι/άλλο υπόδειγμα.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222"/>
          </a:xfrm>
        </p:spPr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αγνωστικός έλεγχος: Ετεροσκεδαστικότητα</a:t>
            </a:r>
          </a:p>
        </p:txBody>
      </p:sp>
      <p:pic>
        <p:nvPicPr>
          <p:cNvPr id="3" name="Picture 2" descr="residuals_het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968881"/>
            <a:ext cx="4114800" cy="3086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54880" y="1188720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Residuals vs X </a:t>
            </a:r>
            <a:r>
              <a:rPr dirty="0" err="1"/>
              <a:t>με</a:t>
            </a:r>
            <a:r>
              <a:rPr dirty="0"/>
              <a:t> “β</a:t>
            </a:r>
            <a:r>
              <a:rPr dirty="0" err="1"/>
              <a:t>εντάλι</a:t>
            </a:r>
            <a:r>
              <a:rPr dirty="0"/>
              <a:t>α/χωνί”.</a:t>
            </a:r>
          </a:p>
          <a:p>
            <a:r>
              <a:rPr dirty="0"/>
              <a:t>Παραβ</a:t>
            </a:r>
            <a:r>
              <a:rPr dirty="0" err="1"/>
              <a:t>ιάζετ</a:t>
            </a:r>
            <a:r>
              <a:rPr dirty="0"/>
              <a:t>αι η Var(ui|Xi)=σ².</a:t>
            </a:r>
          </a:p>
          <a:p>
            <a:r>
              <a:rPr dirty="0" err="1"/>
              <a:t>Λύση</a:t>
            </a:r>
            <a:r>
              <a:rPr dirty="0"/>
              <a:t>: robust (White) SE ή </a:t>
            </a:r>
            <a:r>
              <a:rPr dirty="0" err="1"/>
              <a:t>μετ</a:t>
            </a:r>
            <a:r>
              <a:rPr dirty="0"/>
              <a:t>ασχηματισμός.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Διαγνωστικός έλεγχος: Αυτοσυσχέτιση (χρονοσειρές)</a:t>
            </a:r>
          </a:p>
        </p:txBody>
      </p:sp>
      <p:pic>
        <p:nvPicPr>
          <p:cNvPr id="3" name="Picture 2" descr="residuals_autocor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8" y="3429000"/>
            <a:ext cx="4114800" cy="3086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27254" y="1597282"/>
            <a:ext cx="3657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Residuals στο χρόνο: διαδοχικά σφάλματα συσχετίζονται.</a:t>
            </a:r>
          </a:p>
          <a:p>
            <a:r>
              <a:t>Παραβίαση ανεξαρτησίας σφαλμάτων.</a:t>
            </a:r>
          </a:p>
          <a:p>
            <a:r>
              <a:t>Τεστ: Durbin–Watson ή Breusch–Godfrey.</a:t>
            </a:r>
          </a:p>
          <a:p>
            <a:r>
              <a:t>Λύση: Newey–West SE ή δυναμικό υπόδειγμα.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920</Words>
  <Application>Microsoft Office PowerPoint</Application>
  <PresentationFormat>Προβολή στην οθόνη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Διμεταβλητή Παλινδρόμηση (OLS)</vt:lpstr>
      <vt:lpstr>Έννοια παλινδρόμησης</vt:lpstr>
      <vt:lpstr>Παρουσίαση του PowerPoint</vt:lpstr>
      <vt:lpstr>Διμεταβλητό γραμμικό υπόδειγμα</vt:lpstr>
      <vt:lpstr>Εκτίμηση με Ελάχιστα Τετράγωνα (OLS)</vt:lpstr>
      <vt:lpstr>Βασικές υποθέσεις OLS (Gauss–Markov)</vt:lpstr>
      <vt:lpstr>Διαγνωστικός έλεγχος: Μη γραμμικότητα</vt:lpstr>
      <vt:lpstr>Διαγνωστικός έλεγχος: Ετεροσκεδαστικότητα</vt:lpstr>
      <vt:lpstr>Διαγνωστικός έλεγχος: Αυτοσυσχέτιση (χρονοσειρές)</vt:lpstr>
      <vt:lpstr>Διαγνωστικός έλεγχος: Μη κανονικότητα</vt:lpstr>
      <vt:lpstr>Ιδιότητες OLS εκτιμητών</vt:lpstr>
      <vt:lpstr>Παράδειγμα (δεδομένα)</vt:lpstr>
      <vt:lpstr>Υπολογιστικός πίνακας για β̂1 και β̂0</vt:lpstr>
      <vt:lpstr>Παράδειγμα: εκτίμηση συντελεστών</vt:lpstr>
      <vt:lpstr>Παράδειγμα: πρόβλεψη &amp; κατάλοιπο</vt:lpstr>
      <vt:lpstr>Έλεγχος στατιστικής σημαντικότητας</vt:lpstr>
      <vt:lpstr>Καλή προσαρμογή</vt:lpstr>
      <vt:lpstr>ΠΡΟΣΟΧΗ: Ακραίες τιμές / επιρροή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Konstantinos Katrakylidis</cp:lastModifiedBy>
  <cp:revision>4</cp:revision>
  <dcterms:created xsi:type="dcterms:W3CDTF">2013-01-27T09:14:16Z</dcterms:created>
  <dcterms:modified xsi:type="dcterms:W3CDTF">2025-11-21T14:47:31Z</dcterms:modified>
  <cp:category/>
</cp:coreProperties>
</file>