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2" r:id="rId16"/>
    <p:sldId id="269" r:id="rId17"/>
    <p:sldId id="270" r:id="rId18"/>
    <p:sldId id="273" r:id="rId19"/>
    <p:sldId id="274" r:id="rId20"/>
    <p:sldId id="275"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46AE540-D0B2-49BE-A546-F8F0671B0147}" type="datetimeFigureOut">
              <a:rPr lang="el-GR" smtClean="0"/>
              <a:pPr/>
              <a:t>18/12/2024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7E6EF6-CD35-447C-A4EC-C542C9FAD9A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46AE540-D0B2-49BE-A546-F8F0671B0147}" type="datetimeFigureOut">
              <a:rPr lang="el-GR" smtClean="0"/>
              <a:pPr/>
              <a:t>18/12/2024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7E6EF6-CD35-447C-A4EC-C542C9FAD9A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46AE540-D0B2-49BE-A546-F8F0671B0147}" type="datetimeFigureOut">
              <a:rPr lang="el-GR" smtClean="0"/>
              <a:pPr/>
              <a:t>18/12/2024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7E6EF6-CD35-447C-A4EC-C542C9FAD9A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46AE540-D0B2-49BE-A546-F8F0671B0147}" type="datetimeFigureOut">
              <a:rPr lang="el-GR" smtClean="0"/>
              <a:pPr/>
              <a:t>18/12/2024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7E6EF6-CD35-447C-A4EC-C542C9FAD9A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46AE540-D0B2-49BE-A546-F8F0671B0147}" type="datetimeFigureOut">
              <a:rPr lang="el-GR" smtClean="0"/>
              <a:pPr/>
              <a:t>18/12/2024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7E6EF6-CD35-447C-A4EC-C542C9FAD9A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46AE540-D0B2-49BE-A546-F8F0671B0147}" type="datetimeFigureOut">
              <a:rPr lang="el-GR" smtClean="0"/>
              <a:pPr/>
              <a:t>18/12/2024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77E6EF6-CD35-447C-A4EC-C542C9FAD9A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46AE540-D0B2-49BE-A546-F8F0671B0147}" type="datetimeFigureOut">
              <a:rPr lang="el-GR" smtClean="0"/>
              <a:pPr/>
              <a:t>18/12/2024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77E6EF6-CD35-447C-A4EC-C542C9FAD9A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46AE540-D0B2-49BE-A546-F8F0671B0147}" type="datetimeFigureOut">
              <a:rPr lang="el-GR" smtClean="0"/>
              <a:pPr/>
              <a:t>18/12/2024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77E6EF6-CD35-447C-A4EC-C542C9FAD9A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46AE540-D0B2-49BE-A546-F8F0671B0147}" type="datetimeFigureOut">
              <a:rPr lang="el-GR" smtClean="0"/>
              <a:pPr/>
              <a:t>18/12/2024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77E6EF6-CD35-447C-A4EC-C542C9FAD9A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46AE540-D0B2-49BE-A546-F8F0671B0147}" type="datetimeFigureOut">
              <a:rPr lang="el-GR" smtClean="0"/>
              <a:pPr/>
              <a:t>18/12/2024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77E6EF6-CD35-447C-A4EC-C542C9FAD9A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46AE540-D0B2-49BE-A546-F8F0671B0147}" type="datetimeFigureOut">
              <a:rPr lang="el-GR" smtClean="0"/>
              <a:pPr/>
              <a:t>18/12/2024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77E6EF6-CD35-447C-A4EC-C542C9FAD9A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AE540-D0B2-49BE-A546-F8F0671B0147}" type="datetimeFigureOut">
              <a:rPr lang="el-GR" smtClean="0"/>
              <a:pPr/>
              <a:t>18/12/2024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E6EF6-CD35-447C-A4EC-C542C9FAD9A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196753"/>
            <a:ext cx="7772400" cy="3456384"/>
          </a:xfrm>
        </p:spPr>
        <p:txBody>
          <a:bodyPr>
            <a:normAutofit/>
          </a:bodyPr>
          <a:lstStyle/>
          <a:p>
            <a:r>
              <a:rPr lang="el-GR" b="1" dirty="0" smtClean="0"/>
              <a:t>Το ‘ειδικό’ βάρος της ΕΕ στην παγκόσμια οικονομία –Μία σύγκριση πριν και μετά την πρόσφατη οικονομική κρίση</a:t>
            </a:r>
            <a:endParaRPr lang="el-G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l="13208" t="29270" r="31107" b="30955"/>
          <a:stretch>
            <a:fillRect/>
          </a:stretch>
        </p:blipFill>
        <p:spPr bwMode="auto">
          <a:xfrm>
            <a:off x="467544" y="404664"/>
            <a:ext cx="8136904" cy="554461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l="20169" t="14951" r="36079" b="8681"/>
          <a:stretch>
            <a:fillRect/>
          </a:stretch>
        </p:blipFill>
        <p:spPr bwMode="auto">
          <a:xfrm>
            <a:off x="251520" y="332656"/>
            <a:ext cx="8496944" cy="590465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864096"/>
          </a:xfrm>
        </p:spPr>
        <p:txBody>
          <a:bodyPr>
            <a:normAutofit/>
          </a:bodyPr>
          <a:lstStyle/>
          <a:p>
            <a:r>
              <a:rPr lang="el-GR" sz="3200" u="sng" dirty="0" smtClean="0"/>
              <a:t>Μετά την κρίση</a:t>
            </a:r>
            <a:r>
              <a:rPr lang="el-GR" sz="3200" dirty="0" smtClean="0"/>
              <a:t> ……….</a:t>
            </a:r>
            <a:endParaRPr lang="el-GR" sz="3200" dirty="0"/>
          </a:p>
        </p:txBody>
      </p:sp>
      <p:pic>
        <p:nvPicPr>
          <p:cNvPr id="9218" name="Picture 2"/>
          <p:cNvPicPr>
            <a:picLocks noGrp="1" noChangeAspect="1" noChangeArrowheads="1"/>
          </p:cNvPicPr>
          <p:nvPr>
            <p:ph idx="1"/>
          </p:nvPr>
        </p:nvPicPr>
        <p:blipFill>
          <a:blip r:embed="rId2" cstate="print"/>
          <a:srcRect l="16191" t="32452" r="32101" b="27773"/>
          <a:stretch>
            <a:fillRect/>
          </a:stretch>
        </p:blipFill>
        <p:spPr bwMode="auto">
          <a:xfrm>
            <a:off x="179512" y="908720"/>
            <a:ext cx="8280920" cy="2376264"/>
          </a:xfrm>
          <a:prstGeom prst="rect">
            <a:avLst/>
          </a:prstGeom>
          <a:noFill/>
          <a:ln w="9525">
            <a:noFill/>
            <a:miter lim="800000"/>
            <a:headEnd/>
            <a:tailEnd/>
          </a:ln>
        </p:spPr>
      </p:pic>
      <p:sp>
        <p:nvSpPr>
          <p:cNvPr id="5" name="4 - Ορθογώνιο"/>
          <p:cNvSpPr/>
          <p:nvPr/>
        </p:nvSpPr>
        <p:spPr>
          <a:xfrm>
            <a:off x="323528" y="3441680"/>
            <a:ext cx="8424936" cy="2831544"/>
          </a:xfrm>
          <a:prstGeom prst="rect">
            <a:avLst/>
          </a:prstGeom>
        </p:spPr>
        <p:txBody>
          <a:bodyPr wrap="square">
            <a:spAutoFit/>
          </a:bodyPr>
          <a:lstStyle/>
          <a:p>
            <a:endParaRPr lang="el-GR" dirty="0"/>
          </a:p>
          <a:p>
            <a:r>
              <a:rPr lang="el-GR" sz="2000" dirty="0"/>
              <a:t>Η οικονομική κρίση επηρέασε το μερίδιο της Ένωσης στο παγκόσμιο ΑΕΠ, το οποίο μειώθηκε σημαντικά. </a:t>
            </a:r>
            <a:endParaRPr lang="el-GR" sz="2000" dirty="0" smtClean="0"/>
          </a:p>
          <a:p>
            <a:r>
              <a:rPr lang="el-GR" sz="2000" dirty="0" smtClean="0"/>
              <a:t>Το </a:t>
            </a:r>
            <a:r>
              <a:rPr lang="el-GR" sz="2000" dirty="0"/>
              <a:t>2017 το μερίδιο της ΕΕ ήταν μειωμένο κατά 25,9% σε σχέση με τις τιμές που είχε το έτος που ξέσπασε η χρηματοπιστωτική κρίση (</a:t>
            </a:r>
            <a:r>
              <a:rPr lang="el-GR" sz="2000" dirty="0" err="1"/>
              <a:t>Eurostat</a:t>
            </a:r>
            <a:r>
              <a:rPr lang="el-GR" sz="2000" dirty="0"/>
              <a:t> 2016</a:t>
            </a:r>
            <a:r>
              <a:rPr lang="el-GR" sz="2000" dirty="0" smtClean="0"/>
              <a:t>).</a:t>
            </a:r>
          </a:p>
          <a:p>
            <a:r>
              <a:rPr lang="el-GR" sz="2000" dirty="0" smtClean="0"/>
              <a:t> </a:t>
            </a:r>
          </a:p>
          <a:p>
            <a:r>
              <a:rPr lang="el-GR" sz="2000" dirty="0" smtClean="0"/>
              <a:t>Ως </a:t>
            </a:r>
            <a:r>
              <a:rPr lang="el-GR" sz="2000" dirty="0"/>
              <a:t>αποτέλεσμα, η ΕΕ έγινε μετά την κρίση το δεύτερο μεγαλύτερο σε μέγεθος οικονομικό μπλοκ της παγκόσμιας οικονομίας, υποχωρώντας συγκριτικά με την πρώτη θέση που κατείχε το 2007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l="15197" t="37225" r="30112" b="11863"/>
          <a:stretch>
            <a:fillRect/>
          </a:stretch>
        </p:blipFill>
        <p:spPr bwMode="auto">
          <a:xfrm>
            <a:off x="323528" y="260648"/>
            <a:ext cx="8424936" cy="612068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rcRect l="17186" t="16542" r="31107" b="37319"/>
          <a:stretch>
            <a:fillRect/>
          </a:stretch>
        </p:blipFill>
        <p:spPr bwMode="auto">
          <a:xfrm>
            <a:off x="179512" y="188640"/>
            <a:ext cx="8712968" cy="2952328"/>
          </a:xfrm>
          <a:prstGeom prst="rect">
            <a:avLst/>
          </a:prstGeom>
          <a:noFill/>
          <a:ln w="9525">
            <a:noFill/>
            <a:miter lim="800000"/>
            <a:headEnd/>
            <a:tailEnd/>
          </a:ln>
        </p:spPr>
      </p:pic>
      <p:sp>
        <p:nvSpPr>
          <p:cNvPr id="5" name="4 - Ορθογώνιο"/>
          <p:cNvSpPr/>
          <p:nvPr/>
        </p:nvSpPr>
        <p:spPr>
          <a:xfrm>
            <a:off x="251520" y="3573016"/>
            <a:ext cx="8136904" cy="1477328"/>
          </a:xfrm>
          <a:prstGeom prst="rect">
            <a:avLst/>
          </a:prstGeom>
        </p:spPr>
        <p:txBody>
          <a:bodyPr wrap="square">
            <a:spAutoFit/>
          </a:bodyPr>
          <a:lstStyle/>
          <a:p>
            <a:r>
              <a:rPr lang="el-GR" dirty="0" smtClean="0"/>
              <a:t>της </a:t>
            </a:r>
            <a:r>
              <a:rPr lang="el-GR" dirty="0"/>
              <a:t>εξεταζόμενης περιόδου, παρόλο που το μερίδιό της το 2018 ήταν μικρότερο κατά 18% σε σχέση με αυτό του 2008 (Διάγραμμα 16). Η μεγαλύτερη πτώση του μεριδίου της ΕΕ καταγράφηκε την περίοδο 2008–2012, οπότε το μερίδιό της συρρικνώθηκε λόγω των </a:t>
            </a:r>
            <a:r>
              <a:rPr lang="el-GR" dirty="0" err="1"/>
              <a:t>υφεσιακών</a:t>
            </a:r>
            <a:r>
              <a:rPr lang="el-GR" dirty="0"/>
              <a:t> επιπτώσεων της χρηματοπιστωτικής κρίσης στα μερίδια των ευρωπαϊκών οικονομιών </a:t>
            </a:r>
          </a:p>
        </p:txBody>
      </p:sp>
      <p:sp>
        <p:nvSpPr>
          <p:cNvPr id="6" name="5 - Ορθογώνιο"/>
          <p:cNvSpPr/>
          <p:nvPr/>
        </p:nvSpPr>
        <p:spPr>
          <a:xfrm>
            <a:off x="359024" y="2996952"/>
            <a:ext cx="8784976" cy="646331"/>
          </a:xfrm>
          <a:prstGeom prst="rect">
            <a:avLst/>
          </a:prstGeom>
        </p:spPr>
        <p:txBody>
          <a:bodyPr wrap="square">
            <a:spAutoFit/>
          </a:bodyPr>
          <a:lstStyle/>
          <a:p>
            <a:endParaRPr lang="el-GR" dirty="0"/>
          </a:p>
          <a:p>
            <a:r>
              <a:rPr lang="el-GR" dirty="0"/>
              <a:t>Η ΕΕ παρέμεινε </a:t>
            </a:r>
            <a:r>
              <a:rPr lang="el-GR" dirty="0" err="1"/>
              <a:t>τo</a:t>
            </a:r>
            <a:r>
              <a:rPr lang="el-GR" dirty="0"/>
              <a:t> μεγαλύτερο σε βαρύτητα εμπορικό μπλοκ καθ’ όλη τη διάρκεια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l="17186" t="22906" r="36079" b="45274"/>
          <a:stretch>
            <a:fillRect/>
          </a:stretch>
        </p:blipFill>
        <p:spPr bwMode="auto">
          <a:xfrm>
            <a:off x="395536" y="188640"/>
            <a:ext cx="8280920" cy="3024336"/>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l="17550" t="46799" r="40601" b="28721"/>
          <a:stretch>
            <a:fillRect/>
          </a:stretch>
        </p:blipFill>
        <p:spPr bwMode="auto">
          <a:xfrm>
            <a:off x="251520" y="4005064"/>
            <a:ext cx="8424936" cy="244827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l="17186" t="14951" r="29118" b="5499"/>
          <a:stretch>
            <a:fillRect/>
          </a:stretch>
        </p:blipFill>
        <p:spPr bwMode="auto">
          <a:xfrm>
            <a:off x="179512" y="260648"/>
            <a:ext cx="8568952" cy="612068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l="17186" t="26088" r="30112" b="26182"/>
          <a:stretch>
            <a:fillRect/>
          </a:stretch>
        </p:blipFill>
        <p:spPr bwMode="auto">
          <a:xfrm>
            <a:off x="251520" y="188640"/>
            <a:ext cx="8568952" cy="3384376"/>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l="17550" t="29966" r="33401" b="27555"/>
          <a:stretch>
            <a:fillRect/>
          </a:stretch>
        </p:blipFill>
        <p:spPr bwMode="auto">
          <a:xfrm>
            <a:off x="539552" y="3717032"/>
            <a:ext cx="8136904" cy="314096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Τελευταία δεδομένα …… 2022</a:t>
            </a:r>
            <a:endParaRPr lang="el-GR" dirty="0"/>
          </a:p>
        </p:txBody>
      </p:sp>
      <p:pic>
        <p:nvPicPr>
          <p:cNvPr id="1026" name="Picture 2"/>
          <p:cNvPicPr>
            <a:picLocks noGrp="1" noChangeAspect="1" noChangeArrowheads="1"/>
          </p:cNvPicPr>
          <p:nvPr>
            <p:ph idx="1"/>
          </p:nvPr>
        </p:nvPicPr>
        <p:blipFill>
          <a:blip r:embed="rId2" cstate="print"/>
          <a:srcRect l="15197" t="19724" r="37073" b="10272"/>
          <a:stretch>
            <a:fillRect/>
          </a:stretch>
        </p:blipFill>
        <p:spPr bwMode="auto">
          <a:xfrm>
            <a:off x="251520" y="1268761"/>
            <a:ext cx="8424936" cy="532859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18180" t="13360" r="38068" b="8681"/>
          <a:stretch>
            <a:fillRect/>
          </a:stretch>
        </p:blipFill>
        <p:spPr bwMode="auto">
          <a:xfrm>
            <a:off x="323528" y="260648"/>
            <a:ext cx="8424936" cy="633670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8229600" cy="5649491"/>
          </a:xfrm>
        </p:spPr>
        <p:txBody>
          <a:bodyPr>
            <a:normAutofit fontScale="85000" lnSpcReduction="20000"/>
          </a:bodyPr>
          <a:lstStyle/>
          <a:p>
            <a:r>
              <a:rPr lang="el-GR" dirty="0" smtClean="0"/>
              <a:t>Μεταπολεμικά</a:t>
            </a:r>
            <a:r>
              <a:rPr lang="el-GR" dirty="0"/>
              <a:t>, με την εγκαθίδρυση του συστήματος </a:t>
            </a:r>
            <a:r>
              <a:rPr lang="el-GR" dirty="0" err="1"/>
              <a:t>Bretton</a:t>
            </a:r>
            <a:r>
              <a:rPr lang="el-GR" dirty="0"/>
              <a:t> </a:t>
            </a:r>
            <a:r>
              <a:rPr lang="el-GR" dirty="0" err="1"/>
              <a:t>Woods</a:t>
            </a:r>
            <a:r>
              <a:rPr lang="el-GR" dirty="0"/>
              <a:t> οι ΗΠΑ αναδείχθηκαν ως η αποκλειστική ηγεμονική δύναμη στην παγκόσμια </a:t>
            </a:r>
            <a:r>
              <a:rPr lang="el-GR" dirty="0" smtClean="0"/>
              <a:t>οικονομία</a:t>
            </a:r>
            <a:endParaRPr lang="en-US" dirty="0" smtClean="0"/>
          </a:p>
          <a:p>
            <a:r>
              <a:rPr lang="el-GR" dirty="0" smtClean="0"/>
              <a:t>Στηριζόμενη </a:t>
            </a:r>
            <a:r>
              <a:rPr lang="el-GR" dirty="0"/>
              <a:t>στην εκτεταμένη βιομηχανική παραγωγή και στο αναπτυγμένο τραπεζικό σύστημά της, </a:t>
            </a:r>
            <a:r>
              <a:rPr lang="el-GR" dirty="0" smtClean="0"/>
              <a:t>ήταν η </a:t>
            </a:r>
            <a:r>
              <a:rPr lang="el-GR" dirty="0"/>
              <a:t>Ιαπωνία </a:t>
            </a:r>
            <a:r>
              <a:rPr lang="el-GR" dirty="0" smtClean="0"/>
              <a:t>που παρέμεινε </a:t>
            </a:r>
            <a:r>
              <a:rPr lang="el-GR" dirty="0"/>
              <a:t>έως και τα τέλη της δεκαετία του 1980 η δεύτερη μεγαλύτερη δύναμη της παγκόσμιας </a:t>
            </a:r>
            <a:r>
              <a:rPr lang="el-GR" dirty="0" smtClean="0"/>
              <a:t>οικονομίας</a:t>
            </a:r>
            <a:endParaRPr lang="en-US" dirty="0" smtClean="0"/>
          </a:p>
          <a:p>
            <a:r>
              <a:rPr lang="el-GR" dirty="0" smtClean="0"/>
              <a:t>H </a:t>
            </a:r>
            <a:r>
              <a:rPr lang="el-GR" dirty="0"/>
              <a:t>ΕΕ αναδείχθηκε από τη δεκαετία του 1990 ως το δεύτερο μεγαλύτερο οικονομικό μπλοκ της παγκόσμιας οικονομίας, ξεπερνώντας την Ιαπωνία. Επιπλέον, πριν από την οικονομική </a:t>
            </a:r>
            <a:r>
              <a:rPr lang="el-GR" dirty="0" smtClean="0"/>
              <a:t>κρίση, </a:t>
            </a:r>
            <a:r>
              <a:rPr lang="el-GR" dirty="0"/>
              <a:t>είχε κατορθώσει να αναρριχηθεί στην πρώτη θέση της συγκεκριμένης κατάταξης, ξεπερνώντας σε οικονομική βαρύτητα ακόμη και τις ΗΠΑ </a:t>
            </a:r>
            <a:r>
              <a:rPr lang="el-GR" dirty="0" smtClean="0"/>
              <a:t> </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l="13208" t="16542" r="39062" b="5499"/>
          <a:stretch>
            <a:fillRect/>
          </a:stretch>
        </p:blipFill>
        <p:spPr bwMode="auto">
          <a:xfrm>
            <a:off x="323528" y="364159"/>
            <a:ext cx="8208912" cy="608917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1143000"/>
          </a:xfrm>
        </p:spPr>
        <p:txBody>
          <a:bodyPr>
            <a:normAutofit/>
          </a:bodyPr>
          <a:lstStyle/>
          <a:p>
            <a:r>
              <a:rPr lang="el-GR" sz="2200" dirty="0" smtClean="0"/>
              <a:t>Η </a:t>
            </a:r>
            <a:r>
              <a:rPr lang="el-GR" sz="2200" dirty="0"/>
              <a:t>Ευρωπαϊκή Ένωση αποτέλεσε το μεγαλύτερο οικονομικό μπλοκ στην παγκόσμια οικονομία κατά την οκταετία </a:t>
            </a:r>
            <a:r>
              <a:rPr lang="el-GR" sz="2200" b="1" u="sng" dirty="0"/>
              <a:t>πριν από την κρίση </a:t>
            </a:r>
          </a:p>
        </p:txBody>
      </p:sp>
      <p:pic>
        <p:nvPicPr>
          <p:cNvPr id="1026" name="Picture 2"/>
          <p:cNvPicPr>
            <a:picLocks noGrp="1" noChangeAspect="1" noChangeArrowheads="1"/>
          </p:cNvPicPr>
          <p:nvPr>
            <p:ph idx="1"/>
          </p:nvPr>
        </p:nvPicPr>
        <p:blipFill>
          <a:blip r:embed="rId2" cstate="print"/>
          <a:srcRect l="11966" t="19497" r="26209" b="13492"/>
          <a:stretch>
            <a:fillRect/>
          </a:stretch>
        </p:blipFill>
        <p:spPr bwMode="auto">
          <a:xfrm>
            <a:off x="251520" y="1340768"/>
            <a:ext cx="8424936" cy="3024336"/>
          </a:xfrm>
          <a:prstGeom prst="rect">
            <a:avLst/>
          </a:prstGeom>
          <a:noFill/>
          <a:ln w="9525">
            <a:noFill/>
            <a:miter lim="800000"/>
            <a:headEnd/>
            <a:tailEnd/>
          </a:ln>
        </p:spPr>
      </p:pic>
      <p:sp>
        <p:nvSpPr>
          <p:cNvPr id="5" name="4 - Ορθογώνιο"/>
          <p:cNvSpPr/>
          <p:nvPr/>
        </p:nvSpPr>
        <p:spPr>
          <a:xfrm>
            <a:off x="395536" y="4365104"/>
            <a:ext cx="8496944" cy="2031325"/>
          </a:xfrm>
          <a:prstGeom prst="rect">
            <a:avLst/>
          </a:prstGeom>
        </p:spPr>
        <p:txBody>
          <a:bodyPr wrap="square">
            <a:spAutoFit/>
          </a:bodyPr>
          <a:lstStyle/>
          <a:p>
            <a:r>
              <a:rPr lang="el-GR" dirty="0" smtClean="0"/>
              <a:t>Το </a:t>
            </a:r>
            <a:r>
              <a:rPr lang="el-GR" dirty="0"/>
              <a:t>μερίδιο της Ένωσης στο παγκόσμιο ΑΕΠ προσέγγισε το 2007 το 30,7%, υπερβαίνοντας το αντίστοιχο μερίδιο των ΗΠΑ (25%). Η βαρύτητα της ΕΕ στην παγκόσμια οικονομία ξεπέρασε την αντίστοιχη βαρύτητα των ΗΠΑ το 2002. Επρόκειτο για το πρώτο χρονικό σημείο στη μεταπολεμική περίοδο όπου η ΕΕ ξεπέρασε σε οικονομικό μέγεθος τις ΗΠΑ. </a:t>
            </a:r>
            <a:endParaRPr lang="el-GR" dirty="0" smtClean="0"/>
          </a:p>
          <a:p>
            <a:endParaRPr lang="el-GR" dirty="0"/>
          </a:p>
          <a:p>
            <a:r>
              <a:rPr lang="el-GR" dirty="0" smtClean="0"/>
              <a:t>Το </a:t>
            </a:r>
            <a:r>
              <a:rPr lang="el-GR" dirty="0"/>
              <a:t>μερίδιό της στο παγκόσμιο ΑΕΠ παρουσίασε άνοδο 12% κατά την περίοδο 1999–2006, ενώ την ίδια περίοδο το αντίστοιχο μερίδιο των ΗΠΑ παρουσίασε πτώση 16,5%.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12214" t="32452" r="27129" b="23000"/>
          <a:stretch>
            <a:fillRect/>
          </a:stretch>
        </p:blipFill>
        <p:spPr bwMode="auto">
          <a:xfrm>
            <a:off x="467544" y="548680"/>
            <a:ext cx="8064896" cy="3168352"/>
          </a:xfrm>
          <a:prstGeom prst="rect">
            <a:avLst/>
          </a:prstGeom>
          <a:noFill/>
          <a:ln w="9525">
            <a:noFill/>
            <a:miter lim="800000"/>
            <a:headEnd/>
            <a:tailEnd/>
          </a:ln>
        </p:spPr>
      </p:pic>
      <p:sp>
        <p:nvSpPr>
          <p:cNvPr id="5" name="4 - Ορθογώνιο"/>
          <p:cNvSpPr/>
          <p:nvPr/>
        </p:nvSpPr>
        <p:spPr>
          <a:xfrm>
            <a:off x="323528" y="3861048"/>
            <a:ext cx="8712968" cy="2308324"/>
          </a:xfrm>
          <a:prstGeom prst="rect">
            <a:avLst/>
          </a:prstGeom>
        </p:spPr>
        <p:txBody>
          <a:bodyPr wrap="square">
            <a:spAutoFit/>
          </a:bodyPr>
          <a:lstStyle/>
          <a:p>
            <a:r>
              <a:rPr lang="el-GR" dirty="0" smtClean="0"/>
              <a:t>Σε </a:t>
            </a:r>
            <a:r>
              <a:rPr lang="el-GR" dirty="0"/>
              <a:t>αυτή την αύξηση </a:t>
            </a:r>
            <a:r>
              <a:rPr lang="el-GR" dirty="0" smtClean="0"/>
              <a:t>του μεριδίου της ΕΕ στο παγκόσμιο ΑΕΠ, συνέβαλε </a:t>
            </a:r>
            <a:r>
              <a:rPr lang="el-GR" dirty="0"/>
              <a:t>τα μέγιστα η διατήρηση της οικονομικής ανάπτυξης σε ικανοποιητικά επίπεδα για τα δεδομένα των οικονομικά αναπτυγμένων χωρών. </a:t>
            </a:r>
            <a:endParaRPr lang="el-GR" dirty="0" smtClean="0"/>
          </a:p>
          <a:p>
            <a:endParaRPr lang="el-GR" dirty="0" smtClean="0"/>
          </a:p>
          <a:p>
            <a:r>
              <a:rPr lang="el-GR" dirty="0" smtClean="0"/>
              <a:t>Πιο συγκεκριμένα, </a:t>
            </a:r>
            <a:r>
              <a:rPr lang="el-GR" dirty="0"/>
              <a:t>την περίοδο 1995–2007, ο μέσος ρυθμός αύξησης της οικονομικής ανάπτυξης στα κράτη-μέλη της ΕΕ προσέγγισε το 2,3%, όντας ο τρίτος μεγαλύτερος ανάμεσα στις μεγαλύτερες οικονομικές </a:t>
            </a:r>
            <a:r>
              <a:rPr lang="el-GR" dirty="0" smtClean="0"/>
              <a:t>δυνάμεις.</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Επίσης πριν την κρίση ………..</a:t>
            </a:r>
            <a:endParaRPr lang="el-GR" dirty="0"/>
          </a:p>
        </p:txBody>
      </p:sp>
      <p:pic>
        <p:nvPicPr>
          <p:cNvPr id="3074" name="Picture 2"/>
          <p:cNvPicPr>
            <a:picLocks noGrp="1" noChangeAspect="1" noChangeArrowheads="1"/>
          </p:cNvPicPr>
          <p:nvPr>
            <p:ph idx="1"/>
          </p:nvPr>
        </p:nvPicPr>
        <p:blipFill>
          <a:blip r:embed="rId2" cstate="print"/>
          <a:srcRect l="12214" t="19724" r="25141" b="27773"/>
          <a:stretch>
            <a:fillRect/>
          </a:stretch>
        </p:blipFill>
        <p:spPr bwMode="auto">
          <a:xfrm>
            <a:off x="251520" y="1340768"/>
            <a:ext cx="8352928" cy="2376264"/>
          </a:xfrm>
          <a:prstGeom prst="rect">
            <a:avLst/>
          </a:prstGeom>
          <a:noFill/>
          <a:ln w="9525">
            <a:noFill/>
            <a:miter lim="800000"/>
            <a:headEnd/>
            <a:tailEnd/>
          </a:ln>
        </p:spPr>
      </p:pic>
      <p:sp>
        <p:nvSpPr>
          <p:cNvPr id="5" name="4 - Ορθογώνιο"/>
          <p:cNvSpPr/>
          <p:nvPr/>
        </p:nvSpPr>
        <p:spPr>
          <a:xfrm>
            <a:off x="251520" y="3789040"/>
            <a:ext cx="8496944" cy="2215991"/>
          </a:xfrm>
          <a:prstGeom prst="rect">
            <a:avLst/>
          </a:prstGeom>
        </p:spPr>
        <p:txBody>
          <a:bodyPr wrap="square">
            <a:spAutoFit/>
          </a:bodyPr>
          <a:lstStyle/>
          <a:p>
            <a:endParaRPr lang="el-GR" dirty="0"/>
          </a:p>
          <a:p>
            <a:r>
              <a:rPr lang="el-GR" sz="2000" dirty="0"/>
              <a:t>Η ΕΕ αποτελούσε την ισχυρότερη δύναμη του παγκόσμιου εμπορίου κατά τη δεκαετία που προηγήθηκε της κρίσης. H Ένωση κατείχε το μεγαλύτερο μερίδιο στις παγκόσμιες εμπορευματικές συναλλαγές συγκριτικά με τα υπόλοιπα εμπορικά μπλοκ (Διάγραμμα 3). Πιο συγκεκριμένα, το 2006, το 16,4% των παγκόσμιων εμπορικών συναλλαγών πραγματοποιούνταν από την ΕΕ, με τις ΗΠΑ να πραγματοποιούν αντίστοιχα το 11,7% και την Κίνα το 11%.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6"/>
            <a:ext cx="8229600" cy="5793507"/>
          </a:xfrm>
        </p:spPr>
        <p:txBody>
          <a:bodyPr>
            <a:normAutofit fontScale="85000" lnSpcReduction="20000"/>
          </a:bodyPr>
          <a:lstStyle/>
          <a:p>
            <a:r>
              <a:rPr lang="el-GR" dirty="0" smtClean="0"/>
              <a:t>Η </a:t>
            </a:r>
            <a:r>
              <a:rPr lang="el-GR" dirty="0"/>
              <a:t>ΕΕ αποτελούσε προ κρίσης τον μεγαλύτερο εμπορικό εταίρο για τριάντα δύο χώρες της παγκόσμιας οικονομίας, συμπεριλαμβανομένων των ΗΠΑ, της Ρωσίας, της Κίνας, των χωρών της </a:t>
            </a:r>
            <a:r>
              <a:rPr lang="el-GR" dirty="0" err="1"/>
              <a:t>Mercosur</a:t>
            </a:r>
            <a:r>
              <a:rPr lang="el-GR" dirty="0"/>
              <a:t> και των χωρών της Αφρικανικής Ένωσης (</a:t>
            </a:r>
            <a:r>
              <a:rPr lang="el-GR" dirty="0" err="1"/>
              <a:t>Eurostat</a:t>
            </a:r>
            <a:r>
              <a:rPr lang="el-GR" dirty="0"/>
              <a:t> 2007). </a:t>
            </a:r>
            <a:endParaRPr lang="el-GR" dirty="0" smtClean="0"/>
          </a:p>
          <a:p>
            <a:r>
              <a:rPr lang="el-GR" dirty="0" smtClean="0"/>
              <a:t>Κατείχε </a:t>
            </a:r>
            <a:r>
              <a:rPr lang="el-GR" dirty="0"/>
              <a:t>έτσι τη μεγαλύτερη σφαίρα εμπορικής επιρροής στην παγκόσμια οικονομία σε σύγκριση με τις υπόλοιπες δυνάμεις (Young &amp; </a:t>
            </a:r>
            <a:r>
              <a:rPr lang="el-GR" dirty="0" err="1"/>
              <a:t>Peterson</a:t>
            </a:r>
            <a:r>
              <a:rPr lang="el-GR" dirty="0"/>
              <a:t> 2014). </a:t>
            </a:r>
            <a:endParaRPr lang="el-GR" dirty="0" smtClean="0"/>
          </a:p>
          <a:p>
            <a:r>
              <a:rPr lang="el-GR" dirty="0" smtClean="0"/>
              <a:t>Η </a:t>
            </a:r>
            <a:r>
              <a:rPr lang="el-GR" dirty="0"/>
              <a:t>ευρεία εμπορική αλληλεπίδραση με όλες τις υπόλοιπες μεγάλες οικονομικές δυνάμεις, μολονότι σε κάποιες περιπτώσεις συνοδεύεται από την εμφάνιση εμπορικών ελλειμμάτων για την Ένωση, αποτελεί ένα στοιχείο που καταδεικνύει την πρωταγωνιστική θέση της στο παγκόσμιο εμπόριο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2" cstate="print"/>
          <a:srcRect l="21163" t="18133" r="33096" b="8681"/>
          <a:stretch>
            <a:fillRect/>
          </a:stretch>
        </p:blipFill>
        <p:spPr bwMode="auto">
          <a:xfrm>
            <a:off x="251520" y="116632"/>
            <a:ext cx="8496944" cy="648072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17186" t="18133" r="29118" b="30955"/>
          <a:stretch>
            <a:fillRect/>
          </a:stretch>
        </p:blipFill>
        <p:spPr bwMode="auto">
          <a:xfrm>
            <a:off x="611560" y="980728"/>
            <a:ext cx="7776864" cy="482453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l="15197" t="27679" r="31107" b="11863"/>
          <a:stretch>
            <a:fillRect/>
          </a:stretch>
        </p:blipFill>
        <p:spPr bwMode="auto">
          <a:xfrm>
            <a:off x="107504" y="0"/>
            <a:ext cx="8712968" cy="3717032"/>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l="16872" t="31680" r="33179" b="28721"/>
          <a:stretch>
            <a:fillRect/>
          </a:stretch>
        </p:blipFill>
        <p:spPr bwMode="auto">
          <a:xfrm>
            <a:off x="395536" y="3789040"/>
            <a:ext cx="8424936" cy="288032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617</Words>
  <Application>Microsoft Office PowerPoint</Application>
  <PresentationFormat>Προβολή στην οθόνη (4:3)</PresentationFormat>
  <Paragraphs>27</Paragraphs>
  <Slides>20</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20</vt:i4>
      </vt:variant>
    </vt:vector>
  </HeadingPairs>
  <TitlesOfParts>
    <vt:vector size="23" baseType="lpstr">
      <vt:lpstr>Arial</vt:lpstr>
      <vt:lpstr>Calibri</vt:lpstr>
      <vt:lpstr>Θέμα του Office</vt:lpstr>
      <vt:lpstr>Το ‘ειδικό’ βάρος της ΕΕ στην παγκόσμια οικονομία –Μία σύγκριση πριν και μετά την πρόσφατη οικονομική κρίση</vt:lpstr>
      <vt:lpstr>Παρουσίαση του PowerPoint</vt:lpstr>
      <vt:lpstr>Η Ευρωπαϊκή Ένωση αποτέλεσε το μεγαλύτερο οικονομικό μπλοκ στην παγκόσμια οικονομία κατά την οκταετία πριν από την κρίση </vt:lpstr>
      <vt:lpstr>Παρουσίαση του PowerPoint</vt:lpstr>
      <vt:lpstr>Επίσης πριν την κρίση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Μετά την κρίση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Τελευταία δεδομένα …… 2022</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Karasa</cp:lastModifiedBy>
  <cp:revision>9</cp:revision>
  <dcterms:created xsi:type="dcterms:W3CDTF">2021-10-19T10:41:42Z</dcterms:created>
  <dcterms:modified xsi:type="dcterms:W3CDTF">2024-12-18T09:59:41Z</dcterms:modified>
</cp:coreProperties>
</file>