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0" r:id="rId3"/>
    <p:sldId id="391" r:id="rId4"/>
    <p:sldId id="392" r:id="rId5"/>
    <p:sldId id="393" r:id="rId6"/>
    <p:sldId id="394" r:id="rId7"/>
    <p:sldId id="395" r:id="rId8"/>
    <p:sldId id="396" r:id="rId9"/>
    <p:sldId id="410" r:id="rId10"/>
    <p:sldId id="397" r:id="rId11"/>
    <p:sldId id="398" r:id="rId12"/>
    <p:sldId id="401" r:id="rId13"/>
    <p:sldId id="411" r:id="rId14"/>
    <p:sldId id="416" r:id="rId15"/>
    <p:sldId id="412" r:id="rId16"/>
    <p:sldId id="417" r:id="rId17"/>
    <p:sldId id="418" r:id="rId18"/>
    <p:sldId id="419" r:id="rId19"/>
    <p:sldId id="420" r:id="rId20"/>
    <p:sldId id="413" r:id="rId21"/>
    <p:sldId id="415" r:id="rId22"/>
    <p:sldId id="421" r:id="rId23"/>
    <p:sldId id="422" r:id="rId24"/>
    <p:sldId id="423" r:id="rId25"/>
    <p:sldId id="427" r:id="rId26"/>
    <p:sldId id="426" r:id="rId27"/>
    <p:sldId id="428" r:id="rId28"/>
    <p:sldId id="425" r:id="rId29"/>
    <p:sldId id="407" r:id="rId30"/>
    <p:sldId id="408" r:id="rId31"/>
    <p:sldId id="409" r:id="rId32"/>
    <p:sldId id="402" r:id="rId33"/>
    <p:sldId id="403" r:id="rId34"/>
    <p:sldId id="404" r:id="rId35"/>
    <p:sldId id="400"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227894-FF42-4568-AEE2-85541D8BA20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AC6F23C-3CDC-4784-9FF8-B8FC5328F4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71B41F4-0AEB-4A02-AF48-EBF20D9001BC}"/>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B0CF98D4-0237-46AD-881A-F58B56269EA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6F6325-01A8-4D7D-A1D5-073711F60187}"/>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740729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59A0A-FB59-458E-9678-A40F0984D2D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9507003-A53B-4EC1-91A4-51005B339BE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A6260A8-0B0D-45BB-815D-695B7869DACD}"/>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CAFF9620-4ED7-4DAA-AE00-1B6443F4CCB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51FD151-B3D2-481A-8679-0DF024E4498F}"/>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4048566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07BBF4D-5A43-4164-8391-40E2E8585D4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962070C-3180-4FEC-BF4C-B211F6B26AD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5E345C3-2698-48B2-AEF9-D658EDEC274C}"/>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DD4199B8-AA73-475D-A4A0-3C1633305A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DE9046-92A7-4D08-83EA-26DDB469A7C5}"/>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1238667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ADA4D4-4275-4BF2-BAB2-244342101C3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5E50540-919F-4E4F-8CC7-6211B1A38FC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5D4B07-F65F-4404-8833-B9F18C5EE9F4}"/>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84414A29-774F-435A-88E5-B7981EC007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9D1BD05-4E43-49EA-AE49-6C4599375958}"/>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390731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B1F9F-5B32-4C80-976F-534D01BC490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CD011B6-EB18-4B7E-B8E8-F353152B14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1F0BAE3-BBA2-48CD-A888-38BC8AD726A1}"/>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B5561926-81A4-4570-B2F1-5C3C208B7EB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A20B9AB-B998-4839-A0CC-26702FE7040C}"/>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284645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6E7905-CB40-49A7-BE5D-F20F7CEDC9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1AF6CB-DD0E-4BF0-9A09-9A92BD3C470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30CE9F5-1D31-4AE7-87B0-E866C2B0269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B165C1B-4646-4ACC-A72D-6EBD6BF94778}"/>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6" name="Θέση υποσέλιδου 5">
            <a:extLst>
              <a:ext uri="{FF2B5EF4-FFF2-40B4-BE49-F238E27FC236}">
                <a16:creationId xmlns:a16="http://schemas.microsoft.com/office/drawing/2014/main" id="{4D9CD3EE-4E3A-4025-9A72-2D16C981CCB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F35E2A7-25C2-4FEF-BA8E-D66DD0A1A2AA}"/>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33382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DB8861-E95E-4103-AD9B-7176E899392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D27F25A-7B14-431B-8945-A5BFBEE1F8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731481A-412B-4AA9-AAA1-DC6087CF33D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AC89FEB-2649-47AB-8ACE-9148569E91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3BCD413-7BB9-4C94-BFA6-515572283C3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9228FD6-55BE-45E6-912A-10A36620D4C3}"/>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8" name="Θέση υποσέλιδου 7">
            <a:extLst>
              <a:ext uri="{FF2B5EF4-FFF2-40B4-BE49-F238E27FC236}">
                <a16:creationId xmlns:a16="http://schemas.microsoft.com/office/drawing/2014/main" id="{619D801C-6692-4DA9-BE70-899AE62D2E1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778E089-7C35-45C2-9206-1E3961011622}"/>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125727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9807D0-BEA1-444A-8052-B16D6D721AA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3F7FF14-9DF3-422A-9808-15F91C989033}"/>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4" name="Θέση υποσέλιδου 3">
            <a:extLst>
              <a:ext uri="{FF2B5EF4-FFF2-40B4-BE49-F238E27FC236}">
                <a16:creationId xmlns:a16="http://schemas.microsoft.com/office/drawing/2014/main" id="{8FE09B55-6800-412D-A7C9-0D13F34CB7B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28DF185-0E2E-45B5-A49F-1B5412FA2788}"/>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24191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6933668-FDB3-428A-ADBF-9A28A030D45B}"/>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3" name="Θέση υποσέλιδου 2">
            <a:extLst>
              <a:ext uri="{FF2B5EF4-FFF2-40B4-BE49-F238E27FC236}">
                <a16:creationId xmlns:a16="http://schemas.microsoft.com/office/drawing/2014/main" id="{6108093B-EEA4-4118-B49F-86FD8BFC1DE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D106D72-0443-4726-95B5-9D595AC9FB82}"/>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367915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360789-1591-44F1-BF86-47212A837B3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7915007-0544-483B-B778-463102FA8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F61026A-ED2E-40E2-A939-4F915033AE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6D5A595-04E9-43D2-A15C-FCDFDE4A9546}"/>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6" name="Θέση υποσέλιδου 5">
            <a:extLst>
              <a:ext uri="{FF2B5EF4-FFF2-40B4-BE49-F238E27FC236}">
                <a16:creationId xmlns:a16="http://schemas.microsoft.com/office/drawing/2014/main" id="{DAF871C6-9C79-4DA0-84B2-ED9A4E5C4C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6CE1BC-DF10-4D6C-A456-25AA940AA3D6}"/>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88043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5552D0-9EAF-4152-B1AA-46355384064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0183947-9735-440F-A255-B5AEC792CC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0B30ED6-86C0-4423-82F0-674837ADE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78FFE84-2CFC-4F42-BEB2-EA0A85822C68}"/>
              </a:ext>
            </a:extLst>
          </p:cNvPr>
          <p:cNvSpPr>
            <a:spLocks noGrp="1"/>
          </p:cNvSpPr>
          <p:nvPr>
            <p:ph type="dt" sz="half" idx="10"/>
          </p:nvPr>
        </p:nvSpPr>
        <p:spPr/>
        <p:txBody>
          <a:bodyPr/>
          <a:lstStyle/>
          <a:p>
            <a:fld id="{F2AAF425-D9F3-4D97-A12B-4D4D1CF3DE71}" type="datetimeFigureOut">
              <a:rPr lang="el-GR" smtClean="0"/>
              <a:t>30/3/2021</a:t>
            </a:fld>
            <a:endParaRPr lang="el-GR"/>
          </a:p>
        </p:txBody>
      </p:sp>
      <p:sp>
        <p:nvSpPr>
          <p:cNvPr id="6" name="Θέση υποσέλιδου 5">
            <a:extLst>
              <a:ext uri="{FF2B5EF4-FFF2-40B4-BE49-F238E27FC236}">
                <a16:creationId xmlns:a16="http://schemas.microsoft.com/office/drawing/2014/main" id="{CE869EBB-68B1-4743-85C2-06894D37DB3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20B732C-996F-45AB-8A7B-9947F729E477}"/>
              </a:ext>
            </a:extLst>
          </p:cNvPr>
          <p:cNvSpPr>
            <a:spLocks noGrp="1"/>
          </p:cNvSpPr>
          <p:nvPr>
            <p:ph type="sldNum" sz="quarter" idx="12"/>
          </p:nvPr>
        </p:nvSpPr>
        <p:spPr/>
        <p:txBody>
          <a:bodyPr/>
          <a:lstStyle/>
          <a:p>
            <a:fld id="{6A32EB8F-6250-4AAB-AC21-0E8E41197C93}" type="slidenum">
              <a:rPr lang="el-GR" smtClean="0"/>
              <a:t>‹#›</a:t>
            </a:fld>
            <a:endParaRPr lang="el-GR"/>
          </a:p>
        </p:txBody>
      </p:sp>
    </p:spTree>
    <p:extLst>
      <p:ext uri="{BB962C8B-B14F-4D97-AF65-F5344CB8AC3E}">
        <p14:creationId xmlns:p14="http://schemas.microsoft.com/office/powerpoint/2010/main" val="13501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B8BF16C-B032-4925-9ACB-698FE770A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C199C65-7BF8-4046-B8BD-D1E320F19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8BBABD-319C-4CA3-8EB8-AAD5519398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F425-D9F3-4D97-A12B-4D4D1CF3DE71}" type="datetimeFigureOut">
              <a:rPr lang="el-GR" smtClean="0"/>
              <a:t>30/3/2021</a:t>
            </a:fld>
            <a:endParaRPr lang="el-GR"/>
          </a:p>
        </p:txBody>
      </p:sp>
      <p:sp>
        <p:nvSpPr>
          <p:cNvPr id="5" name="Θέση υποσέλιδου 4">
            <a:extLst>
              <a:ext uri="{FF2B5EF4-FFF2-40B4-BE49-F238E27FC236}">
                <a16:creationId xmlns:a16="http://schemas.microsoft.com/office/drawing/2014/main" id="{835E9733-4179-4E72-82B2-68E55FD8F6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4849186-0C2F-4D49-A293-BD0D980E1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2EB8F-6250-4AAB-AC21-0E8E41197C93}" type="slidenum">
              <a:rPr lang="el-GR" smtClean="0"/>
              <a:t>‹#›</a:t>
            </a:fld>
            <a:endParaRPr lang="el-GR"/>
          </a:p>
        </p:txBody>
      </p:sp>
    </p:spTree>
    <p:extLst>
      <p:ext uri="{BB962C8B-B14F-4D97-AF65-F5344CB8AC3E}">
        <p14:creationId xmlns:p14="http://schemas.microsoft.com/office/powerpoint/2010/main" val="315231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619D47-4547-45A1-9135-188B6E30F2FD}"/>
              </a:ext>
            </a:extLst>
          </p:cNvPr>
          <p:cNvSpPr>
            <a:spLocks noGrp="1"/>
          </p:cNvSpPr>
          <p:nvPr>
            <p:ph type="ctrTitle"/>
          </p:nvPr>
        </p:nvSpPr>
        <p:spPr/>
        <p:txBody>
          <a:bodyPr/>
          <a:lstStyle/>
          <a:p>
            <a:r>
              <a:rPr lang="el-GR" dirty="0"/>
              <a:t>ΔΙΑΤΗΣΙΑ ΔΙΕΘΝΕΙΣ ΣΥΝΑΛΛΑΓΕΣ </a:t>
            </a:r>
          </a:p>
        </p:txBody>
      </p:sp>
      <p:sp>
        <p:nvSpPr>
          <p:cNvPr id="3" name="Υπότιτλος 2">
            <a:extLst>
              <a:ext uri="{FF2B5EF4-FFF2-40B4-BE49-F238E27FC236}">
                <a16:creationId xmlns:a16="http://schemas.microsoft.com/office/drawing/2014/main" id="{BB36005C-39FB-49CB-B0AB-23A8C6292D7E}"/>
              </a:ext>
            </a:extLst>
          </p:cNvPr>
          <p:cNvSpPr>
            <a:spLocks noGrp="1"/>
          </p:cNvSpPr>
          <p:nvPr>
            <p:ph type="subTitle" idx="1"/>
          </p:nvPr>
        </p:nvSpPr>
        <p:spPr/>
        <p:txBody>
          <a:bodyPr/>
          <a:lstStyle/>
          <a:p>
            <a:r>
              <a:rPr lang="el-GR" dirty="0"/>
              <a:t>ΑΡΓΑΛΙΑΣ ΠΑΝΑΓΙΩΤΗΣ </a:t>
            </a:r>
          </a:p>
          <a:p>
            <a:r>
              <a:rPr lang="el-GR" dirty="0"/>
              <a:t>ΔΝ ΔΙΚΗΓΟΡΟΣ </a:t>
            </a:r>
          </a:p>
        </p:txBody>
      </p:sp>
    </p:spTree>
    <p:extLst>
      <p:ext uri="{BB962C8B-B14F-4D97-AF65-F5344CB8AC3E}">
        <p14:creationId xmlns:p14="http://schemas.microsoft.com/office/powerpoint/2010/main" val="26825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156CAC-15AB-4663-BCB7-5C3BE00796DA}"/>
              </a:ext>
            </a:extLst>
          </p:cNvPr>
          <p:cNvSpPr>
            <a:spLocks noGrp="1"/>
          </p:cNvSpPr>
          <p:nvPr>
            <p:ph type="title"/>
          </p:nvPr>
        </p:nvSpPr>
        <p:spPr/>
        <p:txBody>
          <a:bodyPr/>
          <a:lstStyle/>
          <a:p>
            <a:r>
              <a:rPr lang="el-GR" dirty="0"/>
              <a:t>Διεθνής Εμπορική Διαιτησία</a:t>
            </a:r>
            <a:r>
              <a:rPr lang="en-US" dirty="0"/>
              <a:t> (UNCITRAL)</a:t>
            </a:r>
            <a:endParaRPr lang="el-GR" dirty="0"/>
          </a:p>
        </p:txBody>
      </p:sp>
      <p:sp>
        <p:nvSpPr>
          <p:cNvPr id="3" name="Θέση περιεχομένου 2">
            <a:extLst>
              <a:ext uri="{FF2B5EF4-FFF2-40B4-BE49-F238E27FC236}">
                <a16:creationId xmlns:a16="http://schemas.microsoft.com/office/drawing/2014/main" id="{EE28F363-B751-4FE5-8CF7-C100E48B0CD3}"/>
              </a:ext>
            </a:extLst>
          </p:cNvPr>
          <p:cNvSpPr>
            <a:spLocks noGrp="1"/>
          </p:cNvSpPr>
          <p:nvPr>
            <p:ph idx="1"/>
          </p:nvPr>
        </p:nvSpPr>
        <p:spPr/>
        <p:txBody>
          <a:bodyPr>
            <a:normAutofit/>
          </a:bodyPr>
          <a:lstStyle/>
          <a:p>
            <a:pPr algn="just"/>
            <a:r>
              <a:rPr lang="el-GR" dirty="0"/>
              <a:t>Τα μέρη έχουν την εξουσία να καθορίσουν τον τόπο διαιτησίας. </a:t>
            </a:r>
          </a:p>
          <a:p>
            <a:pPr algn="just"/>
            <a:r>
              <a:rPr lang="el-GR" dirty="0"/>
              <a:t>Αν δεν υπάρχει σχετική συμφωνία, τον τόπο διαιτησίας καθορίζει το διαιτητικό δικαστήριο, λαμβάνοντας υπόψη τις περιστάσεις της υπόθεσης στις οποίες περιλαμβάνεται και η διευκόλυνση των μερών.</a:t>
            </a:r>
          </a:p>
          <a:p>
            <a:pPr algn="just"/>
            <a:r>
              <a:rPr lang="el-GR" dirty="0"/>
              <a:t>Το διαιτητικό δικαστήριο εφαρμόζει τους κανόνες ουσιαστικού δικαίου που επέλεξαν τα μέρη. </a:t>
            </a:r>
          </a:p>
          <a:p>
            <a:pPr algn="just"/>
            <a:r>
              <a:rPr lang="el-GR" dirty="0"/>
              <a:t>Αν τα μέρη δεν πρόβλεψαν σχετικά, το διαιτητικό δικαστήριο εφαρμόζει το ουσιαστικό δίκαιο που καθορίζεται από τον κανόνα ιδιωτικού διεθνούς δικαίου, τον οποίο το διαιτητικό δικαστήριο θεωρεί ότι  αρμόζει περισσότερο στη συγκεκριμένη υπόθεση.</a:t>
            </a:r>
          </a:p>
        </p:txBody>
      </p:sp>
    </p:spTree>
    <p:extLst>
      <p:ext uri="{BB962C8B-B14F-4D97-AF65-F5344CB8AC3E}">
        <p14:creationId xmlns:p14="http://schemas.microsoft.com/office/powerpoint/2010/main" val="352993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05C0D8-C83F-4AAA-8778-650C046475A5}"/>
              </a:ext>
            </a:extLst>
          </p:cNvPr>
          <p:cNvSpPr>
            <a:spLocks noGrp="1"/>
          </p:cNvSpPr>
          <p:nvPr>
            <p:ph type="title"/>
          </p:nvPr>
        </p:nvSpPr>
        <p:spPr/>
        <p:txBody>
          <a:bodyPr/>
          <a:lstStyle/>
          <a:p>
            <a:r>
              <a:rPr lang="el-GR" dirty="0"/>
              <a:t>Διεθνής Εμπορική Διαιτησία</a:t>
            </a:r>
            <a:r>
              <a:rPr lang="en-US" dirty="0"/>
              <a:t> </a:t>
            </a:r>
            <a:r>
              <a:rPr lang="el-GR" dirty="0"/>
              <a:t>(</a:t>
            </a:r>
            <a:r>
              <a:rPr lang="en-US" dirty="0"/>
              <a:t>UNCITRAL)</a:t>
            </a:r>
            <a:endParaRPr lang="el-GR" dirty="0"/>
          </a:p>
        </p:txBody>
      </p:sp>
      <p:sp>
        <p:nvSpPr>
          <p:cNvPr id="3" name="Θέση περιεχομένου 2">
            <a:extLst>
              <a:ext uri="{FF2B5EF4-FFF2-40B4-BE49-F238E27FC236}">
                <a16:creationId xmlns:a16="http://schemas.microsoft.com/office/drawing/2014/main" id="{4EB61D33-AA86-4017-B505-C38E29E1C3D0}"/>
              </a:ext>
            </a:extLst>
          </p:cNvPr>
          <p:cNvSpPr>
            <a:spLocks noGrp="1"/>
          </p:cNvSpPr>
          <p:nvPr>
            <p:ph idx="1"/>
          </p:nvPr>
        </p:nvSpPr>
        <p:spPr/>
        <p:txBody>
          <a:bodyPr>
            <a:normAutofit fontScale="92500" lnSpcReduction="10000"/>
          </a:bodyPr>
          <a:lstStyle/>
          <a:p>
            <a:pPr algn="just"/>
            <a:r>
              <a:rPr lang="el-GR" dirty="0"/>
              <a:t> Η διαιτητική απόφαση συντάσσεται εγγράφως και υπογράφεται από το διαιτητή ή τους διαιτητές. </a:t>
            </a:r>
          </a:p>
          <a:p>
            <a:pPr algn="just"/>
            <a:r>
              <a:rPr lang="el-GR" dirty="0"/>
              <a:t>Η διαιτητική απόφαση πρέπει να περιέχει αιτιολογικό, εκτός αν τα μέρη συμφώνησαν ότι δεν απαιτείται αιτιολογικό ή όταν πρόκειται για διαιτητική απόφαση με περιεχόμενο τους όρους συμφωνίας των μερών</a:t>
            </a:r>
          </a:p>
          <a:p>
            <a:pPr algn="just"/>
            <a:r>
              <a:rPr lang="el-GR" dirty="0"/>
              <a:t>Κατά της διαιτητικής απόφασης μπορεί να ασκηθεί μόνο αγωγή ακύρωσης</a:t>
            </a:r>
          </a:p>
          <a:p>
            <a:pPr algn="just"/>
            <a:r>
              <a:rPr lang="el-GR" dirty="0"/>
              <a:t>Η αναγνώριση και εκτέλεση αλλοδαπών διαιτητικών αποφάσεων γίνεται σύμφωνα με τις διατάξεις του </a:t>
            </a:r>
            <a:r>
              <a:rPr lang="el-GR" dirty="0" err="1"/>
              <a:t>ν.δ.</a:t>
            </a:r>
            <a:r>
              <a:rPr lang="el-GR" dirty="0"/>
              <a:t> 4220 της 19/19 Σεπτεμβρίου 1961 "Περί κυρώσεως της εν Νέα Υόρκη την 10ην Ιουνίου 1958 υπογραφείσης συμβάσεως περί αναγνωρίσεως και εκτελέσεως αλλοδαπών διαιτητικών αποφάσεων"</a:t>
            </a:r>
          </a:p>
          <a:p>
            <a:pPr algn="just"/>
            <a:endParaRPr lang="el-GR" dirty="0"/>
          </a:p>
          <a:p>
            <a:pPr algn="just"/>
            <a:endParaRPr lang="el-GR" dirty="0"/>
          </a:p>
        </p:txBody>
      </p:sp>
    </p:spTree>
    <p:extLst>
      <p:ext uri="{BB962C8B-B14F-4D97-AF65-F5344CB8AC3E}">
        <p14:creationId xmlns:p14="http://schemas.microsoft.com/office/powerpoint/2010/main" val="2955603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87D8EE-41DB-400C-8407-3950274BEAB1}"/>
              </a:ext>
            </a:extLst>
          </p:cNvPr>
          <p:cNvSpPr>
            <a:spLocks noGrp="1"/>
          </p:cNvSpPr>
          <p:nvPr>
            <p:ph type="title"/>
          </p:nvPr>
        </p:nvSpPr>
        <p:spPr/>
        <p:txBody>
          <a:bodyPr>
            <a:noAutofit/>
          </a:bodyPr>
          <a:lstStyle/>
          <a:p>
            <a:pPr algn="just"/>
            <a:r>
              <a:rPr lang="el-GR" sz="2800" b="1" dirty="0">
                <a:solidFill>
                  <a:schemeClr val="tx1"/>
                </a:solidFill>
                <a:ea typeface="+mn-ea"/>
                <a:cs typeface="+mn-cs"/>
              </a:rPr>
              <a:t>Σύμβαση των Ηνωμένων Εθνών για τη Διεθνή Πώληση Κινητών Πραγμάτων (Σύμβαση της Βιέννης ή Σύμβαση CISG) του 1980</a:t>
            </a:r>
            <a:endParaRPr lang="el-GR" sz="2800" b="1" dirty="0">
              <a:solidFill>
                <a:schemeClr val="tx1"/>
              </a:solidFill>
            </a:endParaRPr>
          </a:p>
        </p:txBody>
      </p:sp>
      <p:sp>
        <p:nvSpPr>
          <p:cNvPr id="3" name="Θέση περιεχομένου 2">
            <a:extLst>
              <a:ext uri="{FF2B5EF4-FFF2-40B4-BE49-F238E27FC236}">
                <a16:creationId xmlns:a16="http://schemas.microsoft.com/office/drawing/2014/main" id="{A02A2B3C-80D4-44C7-803E-70373FAFD7D8}"/>
              </a:ext>
            </a:extLst>
          </p:cNvPr>
          <p:cNvSpPr>
            <a:spLocks noGrp="1"/>
          </p:cNvSpPr>
          <p:nvPr>
            <p:ph idx="1"/>
          </p:nvPr>
        </p:nvSpPr>
        <p:spPr/>
        <p:txBody>
          <a:bodyPr/>
          <a:lstStyle/>
          <a:p>
            <a:pPr algn="just"/>
            <a:r>
              <a:rPr lang="el-GR" dirty="0"/>
              <a:t> α) προσπαθεί να περιορίσει τις νομικές και πολιτιστικές διαφορές ώστε να προωθεί την συνετή  συμπεριφορά και επικοινωνία μεταξύ των συμβαλλομένων στο διασυνοριακό εμπόριο β) προωθεί τις αρχές της διαφάνειας και της σύνεσης </a:t>
            </a:r>
          </a:p>
          <a:p>
            <a:pPr algn="just"/>
            <a:r>
              <a:rPr lang="el-GR" dirty="0"/>
              <a:t>Ψηφίστηκε το 1980 και τέθηκε σε ισχύ το 1988</a:t>
            </a:r>
          </a:p>
          <a:p>
            <a:pPr algn="just"/>
            <a:r>
              <a:rPr lang="el-GR" dirty="0"/>
              <a:t>Αναφέρεται στην κατάρτιση της σύμβασης, τις υποχρεώσεις του πωλητή συμπεριλαμβανομένων των ενδεχόμενων αξιώσεών του και τις υποχρεώσεις του αγοραστή συμπεριλαμβανομένων των ενδεχόμενων αξιώσεών του.</a:t>
            </a:r>
          </a:p>
        </p:txBody>
      </p:sp>
    </p:spTree>
    <p:extLst>
      <p:ext uri="{BB962C8B-B14F-4D97-AF65-F5344CB8AC3E}">
        <p14:creationId xmlns:p14="http://schemas.microsoft.com/office/powerpoint/2010/main" val="4294207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31EC7-AEBF-4038-AEB1-1170496B5E72}"/>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a:t>
            </a:r>
            <a:r>
              <a:rPr lang="el-GR" dirty="0"/>
              <a:t> Εθνική απόφαση ΕΦΕΤΕΙΟ ΤΙΡΑΝΩΝ 3072-2014 </a:t>
            </a:r>
            <a:r>
              <a:rPr lang="en-US" dirty="0"/>
              <a:t> </a:t>
            </a:r>
            <a:endParaRPr lang="el-GR" dirty="0"/>
          </a:p>
        </p:txBody>
      </p:sp>
      <p:sp>
        <p:nvSpPr>
          <p:cNvPr id="3" name="Θέση περιεχομένου 2">
            <a:extLst>
              <a:ext uri="{FF2B5EF4-FFF2-40B4-BE49-F238E27FC236}">
                <a16:creationId xmlns:a16="http://schemas.microsoft.com/office/drawing/2014/main" id="{8754D8E2-33FC-49A8-BB3C-BC8A3A7F3320}"/>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Ένας Ιταλός πωλητής και ένας Αλβανός αγοραστής διαπραγματεύτηκαν συμβόλαιο για την πώληση δεξαμενών καυσίμων. Ο αγοραστής αποδέχθηκε την τελική προσφορά του πωλητή μέσω φαξ. </a:t>
            </a:r>
          </a:p>
          <a:p>
            <a:pPr algn="just">
              <a:lnSpc>
                <a:spcPct val="150000"/>
              </a:lnSpc>
              <a:spcBef>
                <a:spcPts val="0"/>
              </a:spcBef>
            </a:pPr>
            <a:r>
              <a:rPr lang="el-GR" dirty="0"/>
              <a:t>Ο αγοραστής υπέγραψε επίσης τη σύμβαση και την έστειλε στον πωλητή. Σύμφωνα με τη σύμβαση, ο πωλητής είχε το καθήκον όχι μόνο να προμηθεύει αλλά και να εγκαθιστά τις δεξαμενές καυσίμων. </a:t>
            </a:r>
          </a:p>
          <a:p>
            <a:pPr algn="just">
              <a:lnSpc>
                <a:spcPct val="150000"/>
              </a:lnSpc>
              <a:spcBef>
                <a:spcPts val="0"/>
              </a:spcBef>
            </a:pPr>
            <a:r>
              <a:rPr lang="el-GR" dirty="0"/>
              <a:t>Τα μέρη συμφώνησαν ότι η πληρωμή για τα αγαθά θα πραγματοποιηθεί με δόσεις. </a:t>
            </a:r>
          </a:p>
        </p:txBody>
      </p:sp>
    </p:spTree>
    <p:extLst>
      <p:ext uri="{BB962C8B-B14F-4D97-AF65-F5344CB8AC3E}">
        <p14:creationId xmlns:p14="http://schemas.microsoft.com/office/powerpoint/2010/main" val="1790981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F2636-4A95-411B-B1F4-E043B9BAD595}"/>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C32B6BA5-4C9C-43DF-800F-BDE0FD9D5924}"/>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Σύμφωνα με τη σύμβαση, ο πωλητής απέστειλε δύο δεξαμενές καυσίμων στον αγοραστή στο </a:t>
            </a:r>
            <a:r>
              <a:rPr lang="el-GR" dirty="0" err="1"/>
              <a:t>Durres</a:t>
            </a:r>
            <a:r>
              <a:rPr lang="el-GR" dirty="0"/>
              <a:t> της Αλβανίας και ο αγοραστής επιβεβαίωσε την εγκατάσταση των αγαθών γραπτώς.</a:t>
            </a:r>
          </a:p>
          <a:p>
            <a:pPr algn="just">
              <a:lnSpc>
                <a:spcPct val="150000"/>
              </a:lnSpc>
              <a:spcBef>
                <a:spcPts val="0"/>
              </a:spcBef>
            </a:pPr>
            <a:r>
              <a:rPr lang="el-GR" dirty="0"/>
              <a:t>Κατά τη διαδικασία του αρμόδιου εθνικού Δικαστηρίου, διαπιστώθηκε ότι ο αγοραστής πραγματοποίησε μερικές πληρωμές βάσει της σύμβασης και στη συνέχεια σταμάτησε να πληρώνει.</a:t>
            </a:r>
          </a:p>
          <a:p>
            <a:pPr algn="just">
              <a:lnSpc>
                <a:spcPct val="150000"/>
              </a:lnSpc>
              <a:spcBef>
                <a:spcPts val="0"/>
              </a:spcBef>
            </a:pPr>
            <a:r>
              <a:rPr lang="el-GR" dirty="0"/>
              <a:t> Κατά συνέπεια, ο πωλητής έστειλε στον αγοραστή συχνές ειδοποιήσεις σχετικά με την υποχρέωση πληρωμής μηνιαίων δόσεων</a:t>
            </a:r>
          </a:p>
        </p:txBody>
      </p:sp>
    </p:spTree>
    <p:extLst>
      <p:ext uri="{BB962C8B-B14F-4D97-AF65-F5344CB8AC3E}">
        <p14:creationId xmlns:p14="http://schemas.microsoft.com/office/powerpoint/2010/main" val="4150965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3CEE9E-EFDE-47AB-9AA5-54F3491A8469}"/>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09E4DCD6-B616-41C6-9A2B-61DA51F2BB71}"/>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 αγοραστής έδωσε διάφορες εξηγήσεις και ανέβαλε περαιτέρω την πληρωμή δόσεων.</a:t>
            </a:r>
          </a:p>
          <a:p>
            <a:pPr algn="just">
              <a:lnSpc>
                <a:spcPct val="150000"/>
              </a:lnSpc>
              <a:spcBef>
                <a:spcPts val="0"/>
              </a:spcBef>
            </a:pPr>
            <a:r>
              <a:rPr lang="el-GR" dirty="0"/>
              <a:t> Υπό αυτές τις συνθήκες, ο πωλητής άσκησε αγωγή στον αγοραστή στο εθνικό δικαστήριο απαιτώντας πληρωμή στο ακέραιο και τα  νομικά έξοδα. </a:t>
            </a:r>
          </a:p>
          <a:p>
            <a:pPr algn="just">
              <a:lnSpc>
                <a:spcPct val="150000"/>
              </a:lnSpc>
              <a:spcBef>
                <a:spcPts val="0"/>
              </a:spcBef>
            </a:pPr>
            <a:r>
              <a:rPr lang="el-GR" dirty="0"/>
              <a:t>Ο αγοραστής ισχυρίστηκε ότι οι δεξαμενές καυσίμων δεν συμμορφώνονταν με τη σύμβαση και είχαν ελαττώματα που δεν ήταν εμφανή μέχρι αρκετούς μήνες μετά την εγκατάσταση. </a:t>
            </a:r>
          </a:p>
        </p:txBody>
      </p:sp>
    </p:spTree>
    <p:extLst>
      <p:ext uri="{BB962C8B-B14F-4D97-AF65-F5344CB8AC3E}">
        <p14:creationId xmlns:p14="http://schemas.microsoft.com/office/powerpoint/2010/main" val="474188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2D9F0D-4FE1-4881-A477-FA4B99B3BCCA}"/>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06AFAB53-B350-4B6B-AEEA-A915211D1C4E}"/>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Ο αγοραστής ισχυρίστηκε επίσης ότι είχε ξοδέψει πολλά χρήματα για την προσαρμογή των δεξαμενών καυσίμων λόγω των ελαττωμάτων. </a:t>
            </a:r>
          </a:p>
          <a:p>
            <a:pPr algn="just">
              <a:lnSpc>
                <a:spcPct val="150000"/>
              </a:lnSpc>
              <a:spcBef>
                <a:spcPts val="0"/>
              </a:spcBef>
            </a:pPr>
            <a:r>
              <a:rPr lang="el-GR" dirty="0"/>
              <a:t>Ωστόσο, καμία από τις αξιώσεις του αγοραστή δεν αποδείχθηκε και δεν ελήφθησαν υπόψη από το Εθνικό Δικαστήριο.</a:t>
            </a:r>
          </a:p>
          <a:p>
            <a:pPr algn="just">
              <a:lnSpc>
                <a:spcPct val="150000"/>
              </a:lnSpc>
              <a:spcBef>
                <a:spcPts val="0"/>
              </a:spcBef>
            </a:pPr>
            <a:r>
              <a:rPr lang="el-GR" dirty="0"/>
              <a:t>Το Δικαστήριο διαπίστωσε ότι ο πωλητής είχε καθορίσει τη σύναψη της σύμβασης σύμφωνα με τα άρθρα 11 και 14 της CISG. </a:t>
            </a:r>
          </a:p>
          <a:p>
            <a:pPr algn="just">
              <a:lnSpc>
                <a:spcPct val="150000"/>
              </a:lnSpc>
              <a:spcBef>
                <a:spcPts val="0"/>
              </a:spcBef>
            </a:pPr>
            <a:r>
              <a:rPr lang="el-GR" dirty="0"/>
              <a:t>Διαπίστωσε επίσης ότι ο πωλητής είχε διαπιστώσει την παραβίαση της σύμβασης από τον αγοραστή σύμφωνα με τα άρθρα 53 και 59 της CISG, δηλαδή ότι ο αγοραστής δεν είχε καταβάλει την τιμή αγοράς για τα αγαθά. </a:t>
            </a:r>
          </a:p>
          <a:p>
            <a:pPr algn="just">
              <a:lnSpc>
                <a:spcPct val="150000"/>
              </a:lnSpc>
              <a:spcBef>
                <a:spcPts val="0"/>
              </a:spcBef>
            </a:pPr>
            <a:endParaRPr lang="el-GR" dirty="0"/>
          </a:p>
        </p:txBody>
      </p:sp>
    </p:spTree>
    <p:extLst>
      <p:ext uri="{BB962C8B-B14F-4D97-AF65-F5344CB8AC3E}">
        <p14:creationId xmlns:p14="http://schemas.microsoft.com/office/powerpoint/2010/main" val="1826928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F8443-7E17-437F-B1B5-F1EDA7B65C50}"/>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7A7093AC-ED6A-4532-A100-4EF92781066B}"/>
              </a:ext>
            </a:extLst>
          </p:cNvPr>
          <p:cNvSpPr>
            <a:spLocks noGrp="1"/>
          </p:cNvSpPr>
          <p:nvPr>
            <p:ph idx="1"/>
          </p:nvPr>
        </p:nvSpPr>
        <p:spPr/>
        <p:txBody>
          <a:bodyPr/>
          <a:lstStyle/>
          <a:p>
            <a:pPr algn="just">
              <a:lnSpc>
                <a:spcPct val="150000"/>
              </a:lnSpc>
              <a:spcBef>
                <a:spcPts val="0"/>
              </a:spcBef>
            </a:pPr>
            <a:r>
              <a:rPr lang="el-GR" dirty="0"/>
              <a:t>Άρθρο 11</a:t>
            </a:r>
          </a:p>
          <a:p>
            <a:pPr algn="just">
              <a:lnSpc>
                <a:spcPct val="150000"/>
              </a:lnSpc>
              <a:spcBef>
                <a:spcPts val="0"/>
              </a:spcBef>
            </a:pPr>
            <a:r>
              <a:rPr lang="el-GR" dirty="0"/>
              <a:t>Ένα συμβόλαιο πώλησης δεν χρειάζεται να συναφθεί ή να αποδειχθεί γραπτώς και δεν υπόκειται σε καμία άλλη απαίτηση ως προς τη μορφή. Μπορεί να αποδειχθεί με οποιονδήποτε τρόπο, συμπεριλαμβανομένων μαρτύρων.</a:t>
            </a:r>
          </a:p>
        </p:txBody>
      </p:sp>
    </p:spTree>
    <p:extLst>
      <p:ext uri="{BB962C8B-B14F-4D97-AF65-F5344CB8AC3E}">
        <p14:creationId xmlns:p14="http://schemas.microsoft.com/office/powerpoint/2010/main" val="755436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9C1A0E-DDFE-44C7-86D4-65CCE45E399B}"/>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505B0D0D-6319-4B2C-84D9-41B09C0E3BE3}"/>
              </a:ext>
            </a:extLst>
          </p:cNvPr>
          <p:cNvSpPr>
            <a:spLocks noGrp="1"/>
          </p:cNvSpPr>
          <p:nvPr>
            <p:ph idx="1"/>
          </p:nvPr>
        </p:nvSpPr>
        <p:spPr/>
        <p:txBody>
          <a:bodyPr>
            <a:normAutofit fontScale="70000" lnSpcReduction="20000"/>
          </a:bodyPr>
          <a:lstStyle/>
          <a:p>
            <a:pPr algn="just">
              <a:lnSpc>
                <a:spcPct val="160000"/>
              </a:lnSpc>
              <a:spcBef>
                <a:spcPts val="0"/>
              </a:spcBef>
            </a:pPr>
            <a:r>
              <a:rPr lang="el-GR" dirty="0"/>
              <a:t>Διαμόρφωση της σύμβασης</a:t>
            </a:r>
          </a:p>
          <a:p>
            <a:pPr algn="just">
              <a:lnSpc>
                <a:spcPct val="160000"/>
              </a:lnSpc>
              <a:spcBef>
                <a:spcPts val="0"/>
              </a:spcBef>
            </a:pPr>
            <a:r>
              <a:rPr lang="el-GR" dirty="0"/>
              <a:t>Άρθρο 14</a:t>
            </a:r>
          </a:p>
          <a:p>
            <a:pPr algn="just">
              <a:lnSpc>
                <a:spcPct val="160000"/>
              </a:lnSpc>
              <a:spcBef>
                <a:spcPts val="0"/>
              </a:spcBef>
            </a:pPr>
            <a:r>
              <a:rPr lang="el-GR" dirty="0"/>
              <a:t>(1) Η πρόταση για τη σύναψη σύμβασης που απευθύνεται σε ένα ή περισσότερα συγκεκριμένα πρόσωπα συνιστά προσφορά εάν είναι επαρκώς καθορισμένη και υποδεικνύει την πρόθεση του προσφέροντος να δεσμευτεί σε περίπτωση αποδοχής. Μια πρόταση είναι αρκετά σαφής εάν αναφέρει τα αγαθά και καθορίζει ρητά ή σιωπηρά ή προβλέπει τον καθορισμό της ποσότητας και της τιμής.</a:t>
            </a:r>
          </a:p>
          <a:p>
            <a:pPr algn="just">
              <a:lnSpc>
                <a:spcPct val="160000"/>
              </a:lnSpc>
              <a:spcBef>
                <a:spcPts val="0"/>
              </a:spcBef>
            </a:pPr>
            <a:r>
              <a:rPr lang="el-GR" dirty="0"/>
              <a:t>(2) Μια πρόταση άλλη πέραν από αυτής που απευθύνεται σε ένα ή περισσότερα συγκεκριμένα άτομα πρέπει να θεωρείται απλώς ως πρόσκληση για υποβολή προσφορών, εκτός εάν το αντίθετο αναφέρεται σαφώς από το πρόσωπο που υποβάλλει την πρόταση</a:t>
            </a:r>
          </a:p>
        </p:txBody>
      </p:sp>
    </p:spTree>
    <p:extLst>
      <p:ext uri="{BB962C8B-B14F-4D97-AF65-F5344CB8AC3E}">
        <p14:creationId xmlns:p14="http://schemas.microsoft.com/office/powerpoint/2010/main" val="4072547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4DC539-2D96-4816-9595-643B165A83F8}"/>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6A3D4CF0-274C-423F-8EB3-F97D7D8A82B8}"/>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Άρθρο 53</a:t>
            </a:r>
          </a:p>
          <a:p>
            <a:pPr algn="just">
              <a:lnSpc>
                <a:spcPct val="150000"/>
              </a:lnSpc>
              <a:spcBef>
                <a:spcPts val="0"/>
              </a:spcBef>
            </a:pPr>
            <a:r>
              <a:rPr lang="el-GR" dirty="0"/>
              <a:t>Ο αγοραστής πρέπει να πληρώσει το τίμημα για τα αγαθά και να τα παραλάβει όπως απαιτείται από τη σύμβαση και την παρούσα Σύμβαση</a:t>
            </a:r>
          </a:p>
          <a:p>
            <a:pPr algn="just">
              <a:lnSpc>
                <a:spcPct val="150000"/>
              </a:lnSpc>
              <a:spcBef>
                <a:spcPts val="0"/>
              </a:spcBef>
            </a:pPr>
            <a:r>
              <a:rPr lang="el-GR" dirty="0"/>
              <a:t>Άρθρο 59</a:t>
            </a:r>
          </a:p>
          <a:p>
            <a:pPr algn="just">
              <a:lnSpc>
                <a:spcPct val="150000"/>
              </a:lnSpc>
              <a:spcBef>
                <a:spcPts val="0"/>
              </a:spcBef>
            </a:pPr>
            <a:r>
              <a:rPr lang="el-GR" dirty="0"/>
              <a:t>Ο αγοραστής πρέπει να πληρώσει το τίμημα κατά την ημερομηνία που καθορίζεται από τη σύμβαση και την παρούσα Σύμβαση χωρίς την ανάγκη για οποιοδήποτε αίτημα ή συμμόρφωση με οποιαδήποτε διατύπωση εκ μέρους του πωλητή.</a:t>
            </a:r>
          </a:p>
        </p:txBody>
      </p:sp>
    </p:spTree>
    <p:extLst>
      <p:ext uri="{BB962C8B-B14F-4D97-AF65-F5344CB8AC3E}">
        <p14:creationId xmlns:p14="http://schemas.microsoft.com/office/powerpoint/2010/main" val="286465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565F8A-20B0-4E38-813A-A1241CE5B335}"/>
              </a:ext>
            </a:extLst>
          </p:cNvPr>
          <p:cNvSpPr>
            <a:spLocks noGrp="1"/>
          </p:cNvSpPr>
          <p:nvPr>
            <p:ph type="title"/>
          </p:nvPr>
        </p:nvSpPr>
        <p:spPr/>
        <p:txBody>
          <a:bodyPr/>
          <a:lstStyle/>
          <a:p>
            <a:r>
              <a:rPr lang="el-GR" dirty="0"/>
              <a:t>Ορισμός Διαιτησίας </a:t>
            </a:r>
          </a:p>
        </p:txBody>
      </p:sp>
      <p:sp>
        <p:nvSpPr>
          <p:cNvPr id="3" name="Θέση περιεχομένου 2">
            <a:extLst>
              <a:ext uri="{FF2B5EF4-FFF2-40B4-BE49-F238E27FC236}">
                <a16:creationId xmlns:a16="http://schemas.microsoft.com/office/drawing/2014/main" id="{866622E5-01CF-42B2-8D25-A378160ED399}"/>
              </a:ext>
            </a:extLst>
          </p:cNvPr>
          <p:cNvSpPr>
            <a:spLocks noGrp="1"/>
          </p:cNvSpPr>
          <p:nvPr>
            <p:ph idx="1"/>
          </p:nvPr>
        </p:nvSpPr>
        <p:spPr>
          <a:xfrm>
            <a:off x="838200" y="1825625"/>
            <a:ext cx="10515600" cy="4667250"/>
          </a:xfrm>
        </p:spPr>
        <p:txBody>
          <a:bodyPr>
            <a:normAutofit lnSpcReduction="10000"/>
          </a:bodyPr>
          <a:lstStyle/>
          <a:p>
            <a:pPr algn="just"/>
            <a:r>
              <a:rPr lang="el-GR" dirty="0"/>
              <a:t>- η διαιτησία είναι ένας μηχανισμός επίλυσης των διαφορών.</a:t>
            </a:r>
          </a:p>
          <a:p>
            <a:pPr algn="just"/>
            <a:r>
              <a:rPr lang="el-GR" dirty="0"/>
              <a:t>- η διαιτησία είναι συναινετική </a:t>
            </a:r>
          </a:p>
          <a:p>
            <a:pPr algn="just"/>
            <a:r>
              <a:rPr lang="el-GR" dirty="0"/>
              <a:t>- η διαιτησία είναι ιδιωτική διαδικασία </a:t>
            </a:r>
          </a:p>
          <a:p>
            <a:pPr algn="just"/>
            <a:r>
              <a:rPr lang="el-GR" dirty="0"/>
              <a:t>- η διαιτησία οδηγεί σε οριστικό και δεσμευτικό προσδιορισμό των δικαιωμάτων και υποχρεώσεων των μερών.</a:t>
            </a:r>
          </a:p>
          <a:p>
            <a:pPr algn="just">
              <a:lnSpc>
                <a:spcPct val="100000"/>
              </a:lnSpc>
            </a:pPr>
            <a:r>
              <a:rPr lang="el-GR" dirty="0"/>
              <a:t>Η διαιτησία επιτρέπει στα μέρη να επιλέξουν άτομα με εξειδικευμένες γνώσεις να κρίνουν τη διαφωνία τους. </a:t>
            </a:r>
          </a:p>
          <a:p>
            <a:pPr algn="just">
              <a:lnSpc>
                <a:spcPct val="100000"/>
              </a:lnSpc>
            </a:pPr>
            <a:r>
              <a:rPr lang="el-GR" dirty="0"/>
              <a:t>Αναφέρεται σε συγκεκριμένη υπόθεση </a:t>
            </a:r>
          </a:p>
          <a:p>
            <a:pPr algn="just">
              <a:lnSpc>
                <a:spcPct val="100000"/>
              </a:lnSpc>
            </a:pPr>
            <a:r>
              <a:rPr lang="el-GR" dirty="0"/>
              <a:t>Δεν επιτρέπεται η άσκηση ενδίκων μέσων – Γρήγορες αποφάσεις – χαμηλότερο κόστος </a:t>
            </a:r>
          </a:p>
          <a:p>
            <a:pPr algn="just">
              <a:lnSpc>
                <a:spcPct val="100000"/>
              </a:lnSpc>
            </a:pPr>
            <a:endParaRPr lang="el-GR" dirty="0"/>
          </a:p>
        </p:txBody>
      </p:sp>
    </p:spTree>
    <p:extLst>
      <p:ext uri="{BB962C8B-B14F-4D97-AF65-F5344CB8AC3E}">
        <p14:creationId xmlns:p14="http://schemas.microsoft.com/office/powerpoint/2010/main" val="3237092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AE58EB-08E0-40C2-B29B-3C0CB8BB5494}"/>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b="1" dirty="0"/>
          </a:p>
        </p:txBody>
      </p:sp>
      <p:sp>
        <p:nvSpPr>
          <p:cNvPr id="3" name="Θέση περιεχομένου 2">
            <a:extLst>
              <a:ext uri="{FF2B5EF4-FFF2-40B4-BE49-F238E27FC236}">
                <a16:creationId xmlns:a16="http://schemas.microsoft.com/office/drawing/2014/main" id="{214624D6-4B76-44C4-AA53-CC5E9150806E}"/>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Το Εθνικό Δικαστήριο διαπίστωσε επίσης ότι ο αγοραστής δεν είχε υποβάλει αποδεικτικά στοιχεία που αντικρούουν στους ισχυρισμούς του πωλητή και ότι ο αγοραστής έφερε το βάρος της απόδειξης για να το πράξει. </a:t>
            </a:r>
          </a:p>
          <a:p>
            <a:pPr algn="just">
              <a:lnSpc>
                <a:spcPct val="150000"/>
              </a:lnSpc>
              <a:spcBef>
                <a:spcPts val="0"/>
              </a:spcBef>
            </a:pPr>
            <a:r>
              <a:rPr lang="el-GR" dirty="0"/>
              <a:t>Υπό αυτές τις συνθήκες, το Πρωτοβάθμιο Δικαστήριο των Τιράνων αποδέχθηκε τις αξιώσεις του πωλητή και κατέληξε στο συμπέρασμα ότι ο αγοραστής πρέπει να πληρώσει όχι μόνο το οφειλόμενο ποσό, αλλά και τα νομικά έξοδα. </a:t>
            </a:r>
          </a:p>
          <a:p>
            <a:endParaRPr lang="el-GR" dirty="0"/>
          </a:p>
        </p:txBody>
      </p:sp>
    </p:spTree>
    <p:extLst>
      <p:ext uri="{BB962C8B-B14F-4D97-AF65-F5344CB8AC3E}">
        <p14:creationId xmlns:p14="http://schemas.microsoft.com/office/powerpoint/2010/main" val="3364569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4966C4-8508-4CC9-9931-18AA3E4B87A7}"/>
              </a:ext>
            </a:extLst>
          </p:cNvPr>
          <p:cNvSpPr>
            <a:spLocks noGrp="1"/>
          </p:cNvSpPr>
          <p:nvPr>
            <p:ph type="title"/>
          </p:nvPr>
        </p:nvSpPr>
        <p:spPr/>
        <p:txBody>
          <a:bodyPr/>
          <a:lstStyle/>
          <a:p>
            <a:r>
              <a:rPr lang="en-US" dirty="0"/>
              <a:t>Case 1540: CISG 11</a:t>
            </a:r>
            <a:r>
              <a:rPr lang="el-GR" dirty="0"/>
              <a:t>,</a:t>
            </a:r>
            <a:r>
              <a:rPr lang="en-US" dirty="0"/>
              <a:t> 14</a:t>
            </a:r>
            <a:r>
              <a:rPr lang="el-GR" dirty="0"/>
              <a:t>,</a:t>
            </a:r>
            <a:r>
              <a:rPr lang="en-US" dirty="0"/>
              <a:t> 53</a:t>
            </a:r>
            <a:r>
              <a:rPr lang="el-GR" dirty="0"/>
              <a:t>, </a:t>
            </a:r>
            <a:r>
              <a:rPr lang="en-US" dirty="0"/>
              <a:t>59 </a:t>
            </a:r>
            <a:endParaRPr lang="el-GR" dirty="0"/>
          </a:p>
        </p:txBody>
      </p:sp>
      <p:sp>
        <p:nvSpPr>
          <p:cNvPr id="3" name="Θέση περιεχομένου 2">
            <a:extLst>
              <a:ext uri="{FF2B5EF4-FFF2-40B4-BE49-F238E27FC236}">
                <a16:creationId xmlns:a16="http://schemas.microsoft.com/office/drawing/2014/main" id="{8E52120F-45F0-473C-92CD-608591C697EB}"/>
              </a:ext>
            </a:extLst>
          </p:cNvPr>
          <p:cNvSpPr>
            <a:spLocks noGrp="1"/>
          </p:cNvSpPr>
          <p:nvPr>
            <p:ph idx="1"/>
          </p:nvPr>
        </p:nvSpPr>
        <p:spPr/>
        <p:txBody>
          <a:bodyPr/>
          <a:lstStyle/>
          <a:p>
            <a:pPr algn="just">
              <a:lnSpc>
                <a:spcPct val="150000"/>
              </a:lnSpc>
              <a:spcBef>
                <a:spcPts val="0"/>
              </a:spcBef>
            </a:pPr>
            <a:r>
              <a:rPr lang="el-GR" dirty="0"/>
              <a:t>Το Εφετείο των Τιράνων επιβεβαίωσε την απόφαση του Πρωτοβάθμιου Δικαστηρίου, κρίνοντας ότι η απόφαση ήταν σύμφωνη με όλες τις απαραίτητες νομικές απαιτήσεις, συμπεριλαμβανομένων εκείνων του CISG.</a:t>
            </a:r>
          </a:p>
        </p:txBody>
      </p:sp>
    </p:spTree>
    <p:extLst>
      <p:ext uri="{BB962C8B-B14F-4D97-AF65-F5344CB8AC3E}">
        <p14:creationId xmlns:p14="http://schemas.microsoft.com/office/powerpoint/2010/main" val="250292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D444B8-AC93-4CA2-B92C-D3BCA3E6DBE3}"/>
              </a:ext>
            </a:extLst>
          </p:cNvPr>
          <p:cNvSpPr>
            <a:spLocks noGrp="1"/>
          </p:cNvSpPr>
          <p:nvPr>
            <p:ph type="title"/>
          </p:nvPr>
        </p:nvSpPr>
        <p:spPr/>
        <p:txBody>
          <a:bodyPr>
            <a:normAutofit/>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195934E2-BDE8-4140-BB1C-ABF6AA3F385D}"/>
              </a:ext>
            </a:extLst>
          </p:cNvPr>
          <p:cNvSpPr>
            <a:spLocks noGrp="1"/>
          </p:cNvSpPr>
          <p:nvPr>
            <p:ph idx="1"/>
          </p:nvPr>
        </p:nvSpPr>
        <p:spPr/>
        <p:txBody>
          <a:bodyPr>
            <a:normAutofit fontScale="85000" lnSpcReduction="10000"/>
          </a:bodyPr>
          <a:lstStyle/>
          <a:p>
            <a:pPr algn="just">
              <a:lnSpc>
                <a:spcPct val="150000"/>
              </a:lnSpc>
              <a:spcBef>
                <a:spcPts val="0"/>
              </a:spcBef>
            </a:pPr>
            <a:r>
              <a:rPr lang="en-US" dirty="0"/>
              <a:t>Republic of Belarus: International Court of Arbitration at the Belarusian Chamber of Commerce and Industry </a:t>
            </a:r>
          </a:p>
          <a:p>
            <a:pPr algn="just">
              <a:lnSpc>
                <a:spcPct val="150000"/>
              </a:lnSpc>
              <a:spcBef>
                <a:spcPts val="0"/>
              </a:spcBef>
            </a:pPr>
            <a:r>
              <a:rPr lang="el-GR" dirty="0"/>
              <a:t>Ο ενάγων πωλητής (Λευκορώσος) και ο </a:t>
            </a:r>
            <a:r>
              <a:rPr lang="el-GR" dirty="0" err="1"/>
              <a:t>σλοβάκος</a:t>
            </a:r>
            <a:r>
              <a:rPr lang="el-GR" dirty="0"/>
              <a:t> εναγόμενος αγοραστής συνήψαν συμβόλαιο για την προμήθεια ειδικών ενδυμάτων εργασίας. </a:t>
            </a:r>
          </a:p>
          <a:p>
            <a:pPr algn="just">
              <a:lnSpc>
                <a:spcPct val="150000"/>
              </a:lnSpc>
              <a:spcBef>
                <a:spcPts val="0"/>
              </a:spcBef>
            </a:pPr>
            <a:r>
              <a:rPr lang="el-GR" dirty="0"/>
              <a:t>Εκτός από τη συμφωνία των μερών, η εν λόγω ειδική ενδυμασία εργασίας έπρεπε να κατασκευαστεί από τον ενάγοντα με τον ίδιο σχεδιασμό, χρωματικό συνδυασμό και ποιότητα υλικού, ραψίματος και δομής με τα προϊόντα μιας συγκεκριμένης Λευκορωσικής εταιρείας περιορισμένης ευθύνης. </a:t>
            </a:r>
          </a:p>
        </p:txBody>
      </p:sp>
    </p:spTree>
    <p:extLst>
      <p:ext uri="{BB962C8B-B14F-4D97-AF65-F5344CB8AC3E}">
        <p14:creationId xmlns:p14="http://schemas.microsoft.com/office/powerpoint/2010/main" val="3607870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9667A3-3001-4245-89FF-56B082958570}"/>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1FC635D6-92AA-487C-9D03-DAC122A4FDF9}"/>
              </a:ext>
            </a:extLst>
          </p:cNvPr>
          <p:cNvSpPr>
            <a:spLocks noGrp="1"/>
          </p:cNvSpPr>
          <p:nvPr>
            <p:ph idx="1"/>
          </p:nvPr>
        </p:nvSpPr>
        <p:spPr/>
        <p:txBody>
          <a:bodyPr>
            <a:normAutofit fontScale="85000" lnSpcReduction="20000"/>
          </a:bodyPr>
          <a:lstStyle/>
          <a:p>
            <a:pPr algn="just">
              <a:lnSpc>
                <a:spcPct val="150000"/>
              </a:lnSpc>
              <a:spcBef>
                <a:spcPts val="0"/>
              </a:spcBef>
            </a:pPr>
            <a:r>
              <a:rPr lang="el-GR" dirty="0"/>
              <a:t>Σύμφωνα με τις συμβατικές του υποχρεώσεις, ο ενάγων παρέδωσε τα αγαθά στον εναγόμενο. </a:t>
            </a:r>
          </a:p>
          <a:p>
            <a:pPr algn="just">
              <a:lnSpc>
                <a:spcPct val="150000"/>
              </a:lnSpc>
              <a:spcBef>
                <a:spcPts val="0"/>
              </a:spcBef>
            </a:pPr>
            <a:r>
              <a:rPr lang="el-GR" dirty="0"/>
              <a:t>Η αποδοχή της ποσότητας και της ποιότητας των αγαθών πραγματοποιήθηκε κατά τη μεταφορά των αγαθών από έναν εκπρόσωπο του αγοραστή. Ωστόσο, κατά την εξέταση των εμπορευμάτων και την επαλήθευση των διαφορετικών μεγεθών των ενδυμάτων, διαπιστώθηκε ότι το ίδιο μέγεθος ρούχων εργασίας είχε διαφορετικά πλάτη και μήκη ανάλογα με το χρώμα των ρούχων με αποτέλεσμα το γεγονός ότι ένα ενήλικο άτομο δεν θα μπορούσε να φορέσει τα ρούχα σε οποιοδήποτε δεδομένο μέγεθος.</a:t>
            </a:r>
          </a:p>
        </p:txBody>
      </p:sp>
    </p:spTree>
    <p:extLst>
      <p:ext uri="{BB962C8B-B14F-4D97-AF65-F5344CB8AC3E}">
        <p14:creationId xmlns:p14="http://schemas.microsoft.com/office/powerpoint/2010/main" val="2306916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52E689-8735-440C-A924-55BE6E0018A1}"/>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99AA1251-D644-4BD8-AC81-C3819527271D}"/>
              </a:ext>
            </a:extLst>
          </p:cNvPr>
          <p:cNvSpPr>
            <a:spLocks noGrp="1"/>
          </p:cNvSpPr>
          <p:nvPr>
            <p:ph idx="1"/>
          </p:nvPr>
        </p:nvSpPr>
        <p:spPr/>
        <p:txBody>
          <a:bodyPr>
            <a:normAutofit lnSpcReduction="10000"/>
          </a:bodyPr>
          <a:lstStyle/>
          <a:p>
            <a:pPr algn="just"/>
            <a:r>
              <a:rPr lang="el-GR" dirty="0"/>
              <a:t>Αυτές οι περιστάσεις επιβεβαιώθηκαν από κοινή δράση των μερών για τον έλεγχο της ποιότητας και τη σύγκριση της ειδικής ένδυσης εργασίας, με τη βοήθεια ενός ανεξάρτητου εμπειρογνώμονα που είχε συμφωνηθεί και από τα δύο μέρη. </a:t>
            </a:r>
            <a:endParaRPr lang="en-US" dirty="0"/>
          </a:p>
          <a:p>
            <a:pPr algn="just"/>
            <a:r>
              <a:rPr lang="el-GR" dirty="0"/>
              <a:t>Από την επιθεώρηση αυτή προέκυψε ότι μια ποσότητα ειδικών ενδυμάτων εργασίας δεν συμμορφώθηκε με τους τεχνικούς κανόνες και κανονισμούς της Δημοκρατίας της Λευκορωσίας, αν και η ποιότητα των εν λόγω ενδυμάτων θα έπρεπε, σύμφωνα με τους όρους της σύμβασης, να συμμορφώνεται με τα πρότυπα ποιότητας της Λευκορωσίας καθώς και με τα προϊόντα της εταιρείας περιορισμένης ευθύνης που αναφέρονται στη σύμβαση των μερών. </a:t>
            </a:r>
          </a:p>
        </p:txBody>
      </p:sp>
    </p:spTree>
    <p:extLst>
      <p:ext uri="{BB962C8B-B14F-4D97-AF65-F5344CB8AC3E}">
        <p14:creationId xmlns:p14="http://schemas.microsoft.com/office/powerpoint/2010/main" val="3408952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ED0D2C-8126-4A76-931E-EEA709A48380}"/>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74B8F1C7-AA70-4684-BBB7-55D66AFA58C0}"/>
              </a:ext>
            </a:extLst>
          </p:cNvPr>
          <p:cNvSpPr>
            <a:spLocks noGrp="1"/>
          </p:cNvSpPr>
          <p:nvPr>
            <p:ph idx="1"/>
          </p:nvPr>
        </p:nvSpPr>
        <p:spPr/>
        <p:txBody>
          <a:bodyPr>
            <a:normAutofit/>
          </a:bodyPr>
          <a:lstStyle/>
          <a:p>
            <a:pPr algn="just">
              <a:lnSpc>
                <a:spcPct val="150000"/>
              </a:lnSpc>
              <a:spcBef>
                <a:spcPts val="0"/>
              </a:spcBef>
            </a:pPr>
            <a:r>
              <a:rPr lang="el-GR" dirty="0"/>
              <a:t>Βάσει αυτής της περιστάσεως, η </a:t>
            </a:r>
            <a:r>
              <a:rPr lang="el-GR" dirty="0" err="1"/>
              <a:t>καθής</a:t>
            </a:r>
            <a:r>
              <a:rPr lang="el-GR" dirty="0"/>
              <a:t>, σύμφωνα με το άρθρο 50 CISG, δήλωσε ότι μειώθηκε η τιμή των ενδυμάτων που δεν είχε πουλήσει σε τρίτους.</a:t>
            </a:r>
          </a:p>
          <a:p>
            <a:endParaRPr lang="el-GR" dirty="0"/>
          </a:p>
        </p:txBody>
      </p:sp>
    </p:spTree>
    <p:extLst>
      <p:ext uri="{BB962C8B-B14F-4D97-AF65-F5344CB8AC3E}">
        <p14:creationId xmlns:p14="http://schemas.microsoft.com/office/powerpoint/2010/main" val="1566311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E9ADB5-AF4C-4A23-8138-397E6FE811FE}"/>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2B5AC503-24C1-4D7C-A745-3E73E8EE146B}"/>
              </a:ext>
            </a:extLst>
          </p:cNvPr>
          <p:cNvSpPr>
            <a:spLocks noGrp="1"/>
          </p:cNvSpPr>
          <p:nvPr>
            <p:ph idx="1"/>
          </p:nvPr>
        </p:nvSpPr>
        <p:spPr/>
        <p:txBody>
          <a:bodyPr>
            <a:normAutofit fontScale="85000" lnSpcReduction="20000"/>
          </a:bodyPr>
          <a:lstStyle/>
          <a:p>
            <a:pPr>
              <a:lnSpc>
                <a:spcPct val="150000"/>
              </a:lnSpc>
              <a:spcBef>
                <a:spcPts val="0"/>
              </a:spcBef>
            </a:pPr>
            <a:r>
              <a:rPr lang="el-GR" dirty="0"/>
              <a:t>Άρθρο 50</a:t>
            </a:r>
          </a:p>
          <a:p>
            <a:pPr algn="just">
              <a:lnSpc>
                <a:spcPct val="150000"/>
              </a:lnSpc>
              <a:spcBef>
                <a:spcPts val="0"/>
              </a:spcBef>
            </a:pPr>
            <a:r>
              <a:rPr lang="el-GR" dirty="0"/>
              <a:t>Εάν τα αγαθά δεν συμμορφώνονται με τη σύμβαση και εάν η τιμή έχει ήδη καταβληθεί ή όχι, ο αγοραστής μπορεί να μειώσει την τιμή στην ίδια αναλογία με την αξία που είχαν πράγματι τα αγαθά που παραδόθηκαν κατά τη στιγμή της παράδοσης </a:t>
            </a:r>
          </a:p>
          <a:p>
            <a:pPr algn="just">
              <a:lnSpc>
                <a:spcPct val="150000"/>
              </a:lnSpc>
              <a:spcBef>
                <a:spcPts val="0"/>
              </a:spcBef>
            </a:pPr>
            <a:r>
              <a:rPr lang="el-GR" dirty="0"/>
              <a:t>Ωστόσο, εάν ο πωλητής αποκαταστήσει οποιαδήποτε παράλειψη εκπλήρωσης των υποχρεώσεών του ή εάν ο αγοραστής αρνείται να δεχτεί την απόδοση από τον πωλητή σύμφωνα με τα άρθρα αυτά, ο αγοραστής δεν μπορεί να μειώσει την τιμή.</a:t>
            </a:r>
          </a:p>
        </p:txBody>
      </p:sp>
    </p:spTree>
    <p:extLst>
      <p:ext uri="{BB962C8B-B14F-4D97-AF65-F5344CB8AC3E}">
        <p14:creationId xmlns:p14="http://schemas.microsoft.com/office/powerpoint/2010/main" val="1354122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754050-374D-48D7-A6BD-96C7B5109AF0}"/>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D6596078-A9BD-401D-86C4-890FA643EB75}"/>
              </a:ext>
            </a:extLst>
          </p:cNvPr>
          <p:cNvSpPr>
            <a:spLocks noGrp="1"/>
          </p:cNvSpPr>
          <p:nvPr>
            <p:ph idx="1"/>
          </p:nvPr>
        </p:nvSpPr>
        <p:spPr/>
        <p:txBody>
          <a:bodyPr>
            <a:normAutofit lnSpcReduction="10000"/>
          </a:bodyPr>
          <a:lstStyle/>
          <a:p>
            <a:pPr algn="just">
              <a:lnSpc>
                <a:spcPct val="150000"/>
              </a:lnSpc>
              <a:spcBef>
                <a:spcPts val="0"/>
              </a:spcBef>
            </a:pPr>
            <a:r>
              <a:rPr lang="el-GR" dirty="0"/>
              <a:t>Κατά την αξιολόγηση της δήλωσης του </a:t>
            </a:r>
            <a:r>
              <a:rPr lang="el-GR" dirty="0" err="1"/>
              <a:t>εναγομένου</a:t>
            </a:r>
            <a:r>
              <a:rPr lang="el-GR" dirty="0"/>
              <a:t> σχετικά με τη μείωση της τιμής των εμπορευμάτων σύμφωνα με το άρθρο 50 CISG, το διαιτητικό δικαστήριο δήλωσε ότι δεν αναγνώρισε τη μείωση, καθώς η απλή αναγνώριση της μη συμμόρφωσης των εμπορευμάτων με τους όρους της σύμβασης δεν επέτρεπε να καθορίσει μια τιμή για τα εμπορεύματα που παραδόθηκαν πραγματικά βάσει της σύμβασης λόγω της απουσίας αντίστοιχης τιμής. </a:t>
            </a:r>
          </a:p>
          <a:p>
            <a:endParaRPr lang="el-GR" dirty="0"/>
          </a:p>
        </p:txBody>
      </p:sp>
    </p:spTree>
    <p:extLst>
      <p:ext uri="{BB962C8B-B14F-4D97-AF65-F5344CB8AC3E}">
        <p14:creationId xmlns:p14="http://schemas.microsoft.com/office/powerpoint/2010/main" val="4032690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B03184-4A34-4F68-9CB4-9F4EA4CC9E64}"/>
              </a:ext>
            </a:extLst>
          </p:cNvPr>
          <p:cNvSpPr>
            <a:spLocks noGrp="1"/>
          </p:cNvSpPr>
          <p:nvPr>
            <p:ph type="title"/>
          </p:nvPr>
        </p:nvSpPr>
        <p:spPr/>
        <p:txBody>
          <a:bodyPr/>
          <a:lstStyle/>
          <a:p>
            <a:r>
              <a:rPr lang="en-US" dirty="0"/>
              <a:t>Case 1541: CISG 50</a:t>
            </a:r>
            <a:endParaRPr lang="el-GR" dirty="0"/>
          </a:p>
        </p:txBody>
      </p:sp>
      <p:sp>
        <p:nvSpPr>
          <p:cNvPr id="3" name="Θέση περιεχομένου 2">
            <a:extLst>
              <a:ext uri="{FF2B5EF4-FFF2-40B4-BE49-F238E27FC236}">
                <a16:creationId xmlns:a16="http://schemas.microsoft.com/office/drawing/2014/main" id="{DB16B477-F16B-4646-A938-AEA798458B6B}"/>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Εν προκειμένω, ο ειδικός των μερών είχε απλώς επιβεβαιώσει ότι τα προϊόντα δεν συμμορφώνονταν με τους όρους της σύμβασης, αλλά δεν είχαν αναφέρει πιθανό ποσό μείωσης των τιμών ή, πιο συγκεκριμένα, την τιμή των αγαθών που πράγματι παραδόθηκε και δεν ήταν σύμφωνο με τους όρους της σύμβασης. </a:t>
            </a:r>
          </a:p>
          <a:p>
            <a:pPr algn="just">
              <a:lnSpc>
                <a:spcPct val="150000"/>
              </a:lnSpc>
              <a:spcBef>
                <a:spcPts val="0"/>
              </a:spcBef>
            </a:pPr>
            <a:r>
              <a:rPr lang="el-GR" dirty="0"/>
              <a:t>Επιπλέον, το διαιτητικό δικαστήριο απέρριψε την αξίωση του ενάγοντος για είσπραξη του χρηματικού ποσού που σχετίζεται με την αξία των μη συμμορφούμενων αγαθών</a:t>
            </a:r>
          </a:p>
        </p:txBody>
      </p:sp>
    </p:spTree>
    <p:extLst>
      <p:ext uri="{BB962C8B-B14F-4D97-AF65-F5344CB8AC3E}">
        <p14:creationId xmlns:p14="http://schemas.microsoft.com/office/powerpoint/2010/main" val="924722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25ED93-B4CB-476E-9BF8-C0320126A87B}"/>
              </a:ext>
            </a:extLst>
          </p:cNvPr>
          <p:cNvSpPr>
            <a:spLocks noGrp="1"/>
          </p:cNvSpPr>
          <p:nvPr>
            <p:ph type="title"/>
          </p:nvPr>
        </p:nvSpPr>
        <p:spPr/>
        <p:txBody>
          <a:bodyPr/>
          <a:lstStyle/>
          <a:p>
            <a:r>
              <a:rPr lang="en-US" dirty="0"/>
              <a:t>International Chamber of Commerce </a:t>
            </a:r>
            <a:endParaRPr lang="el-GR" dirty="0"/>
          </a:p>
        </p:txBody>
      </p:sp>
      <p:sp>
        <p:nvSpPr>
          <p:cNvPr id="3" name="Θέση περιεχομένου 2">
            <a:extLst>
              <a:ext uri="{FF2B5EF4-FFF2-40B4-BE49-F238E27FC236}">
                <a16:creationId xmlns:a16="http://schemas.microsoft.com/office/drawing/2014/main" id="{2702D4D6-E407-4904-B56B-D1D218DD6A64}"/>
              </a:ext>
            </a:extLst>
          </p:cNvPr>
          <p:cNvSpPr>
            <a:spLocks noGrp="1"/>
          </p:cNvSpPr>
          <p:nvPr>
            <p:ph idx="1"/>
          </p:nvPr>
        </p:nvSpPr>
        <p:spPr/>
        <p:txBody>
          <a:bodyPr>
            <a:normAutofit/>
          </a:bodyPr>
          <a:lstStyle/>
          <a:p>
            <a:pPr algn="just"/>
            <a:r>
              <a:rPr lang="el-GR" dirty="0"/>
              <a:t>Το Διεθνές Δικαστήριο Διαιτησίας του Διεθνούς Εμπορικού Επιμελητηρίου είναι το ανεξάρτητο όργανο διαιτησίας. </a:t>
            </a:r>
          </a:p>
          <a:p>
            <a:pPr algn="just"/>
            <a:r>
              <a:rPr lang="el-GR" dirty="0"/>
              <a:t>Το Δικαστήριο είναι το μόνο όργανο που είναι εξουσιοδοτημένο να διαχειρίζεται διαιτησίες</a:t>
            </a:r>
          </a:p>
          <a:p>
            <a:pPr algn="just"/>
            <a:r>
              <a:rPr lang="el-GR" dirty="0"/>
              <a:t>Το συμβαλλόμενο μέρος που επιθυμεί να προσφύγει στη διαιτησία σύμφωνα με τους κανόνες θα υποβάλει την αίτησή του για διαιτησία ("αίτημα") στη γραμματεία σε οποιοδήποτε από τα γραφεία που καθορίζονται στους εσωτερικούς κανονισμούς. Η Γραμματεία ενημερώνει τον αιτούντα και τον εναγόμενο για την παραλαβή της Αίτησης και την ημερομηνία της παραλαβής αυτής.</a:t>
            </a:r>
          </a:p>
          <a:p>
            <a:pPr algn="just"/>
            <a:endParaRPr lang="el-GR" dirty="0"/>
          </a:p>
        </p:txBody>
      </p:sp>
    </p:spTree>
    <p:extLst>
      <p:ext uri="{BB962C8B-B14F-4D97-AF65-F5344CB8AC3E}">
        <p14:creationId xmlns:p14="http://schemas.microsoft.com/office/powerpoint/2010/main" val="3265960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BCDF5A-C063-4595-A97A-5147FE48ABFD}"/>
              </a:ext>
            </a:extLst>
          </p:cNvPr>
          <p:cNvSpPr>
            <a:spLocks noGrp="1"/>
          </p:cNvSpPr>
          <p:nvPr>
            <p:ph type="title"/>
          </p:nvPr>
        </p:nvSpPr>
        <p:spPr/>
        <p:txBody>
          <a:bodyPr/>
          <a:lstStyle/>
          <a:p>
            <a:r>
              <a:rPr lang="el-GR" dirty="0">
                <a:solidFill>
                  <a:schemeClr val="tx1"/>
                </a:solidFill>
              </a:rPr>
              <a:t>Διεθνής Εμπορική Διαιτησία </a:t>
            </a:r>
          </a:p>
        </p:txBody>
      </p:sp>
      <p:sp>
        <p:nvSpPr>
          <p:cNvPr id="3" name="Θέση περιεχομένου 2">
            <a:extLst>
              <a:ext uri="{FF2B5EF4-FFF2-40B4-BE49-F238E27FC236}">
                <a16:creationId xmlns:a16="http://schemas.microsoft.com/office/drawing/2014/main" id="{E3AC880E-4877-464F-AFB8-406CD34FA312}"/>
              </a:ext>
            </a:extLst>
          </p:cNvPr>
          <p:cNvSpPr>
            <a:spLocks noGrp="1"/>
          </p:cNvSpPr>
          <p:nvPr>
            <p:ph idx="1"/>
          </p:nvPr>
        </p:nvSpPr>
        <p:spPr/>
        <p:txBody>
          <a:bodyPr>
            <a:normAutofit lnSpcReduction="10000"/>
          </a:bodyPr>
          <a:lstStyle/>
          <a:p>
            <a:pPr algn="just">
              <a:lnSpc>
                <a:spcPct val="150000"/>
              </a:lnSpc>
              <a:spcBef>
                <a:spcPts val="0"/>
              </a:spcBef>
            </a:pPr>
            <a:r>
              <a:rPr lang="el-GR" dirty="0"/>
              <a:t>"Ο όρος «εμπορική» πρέπει να ερμηνεύεται ευρέως ώστε να καλύπτει θέματα που προκύπτουν από όλες τις σχέσεις εμπορικού χαρακτήρα.</a:t>
            </a:r>
          </a:p>
          <a:p>
            <a:pPr algn="just">
              <a:lnSpc>
                <a:spcPct val="150000"/>
              </a:lnSpc>
              <a:spcBef>
                <a:spcPts val="0"/>
              </a:spcBef>
            </a:pPr>
            <a:r>
              <a:rPr lang="el-GR" dirty="0"/>
              <a:t>Οι σχέσεις εμπορικού χαρακτήρα περιλαμβάνουν: οποιαδήποτε εμπορική συναλλαγή για την προμήθεια ή ανταλλαγή αγαθών ή υπηρεσιών, επενδύσεις, τραπεζικές εργασίες βιομηχανική ή επιχειρηματική συνεργασία, μεταφορά εμπορευμάτων ή επιβατών</a:t>
            </a:r>
          </a:p>
        </p:txBody>
      </p:sp>
    </p:spTree>
    <p:extLst>
      <p:ext uri="{BB962C8B-B14F-4D97-AF65-F5344CB8AC3E}">
        <p14:creationId xmlns:p14="http://schemas.microsoft.com/office/powerpoint/2010/main" val="1361709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C25C2-7CFC-4EC7-B0FD-1356E2779B21}"/>
              </a:ext>
            </a:extLst>
          </p:cNvPr>
          <p:cNvSpPr>
            <a:spLocks noGrp="1"/>
          </p:cNvSpPr>
          <p:nvPr>
            <p:ph type="title"/>
          </p:nvPr>
        </p:nvSpPr>
        <p:spPr/>
        <p:txBody>
          <a:bodyPr/>
          <a:lstStyle/>
          <a:p>
            <a:r>
              <a:rPr lang="en-US" dirty="0"/>
              <a:t>International Chamber of Commerce </a:t>
            </a:r>
            <a:endParaRPr lang="el-GR" dirty="0"/>
          </a:p>
        </p:txBody>
      </p:sp>
      <p:sp>
        <p:nvSpPr>
          <p:cNvPr id="3" name="Θέση περιεχομένου 2">
            <a:extLst>
              <a:ext uri="{FF2B5EF4-FFF2-40B4-BE49-F238E27FC236}">
                <a16:creationId xmlns:a16="http://schemas.microsoft.com/office/drawing/2014/main" id="{8E2EB9A2-8C22-4A4A-A16C-D689F264BEAB}"/>
              </a:ext>
            </a:extLst>
          </p:cNvPr>
          <p:cNvSpPr>
            <a:spLocks noGrp="1"/>
          </p:cNvSpPr>
          <p:nvPr>
            <p:ph idx="1"/>
          </p:nvPr>
        </p:nvSpPr>
        <p:spPr/>
        <p:txBody>
          <a:bodyPr>
            <a:normAutofit lnSpcReduction="10000"/>
          </a:bodyPr>
          <a:lstStyle/>
          <a:p>
            <a:pPr algn="just"/>
            <a:r>
              <a:rPr lang="el-GR" dirty="0"/>
              <a:t>Εντός 30 ημερών από την παραλαβή της Αίτησης από τη Γραμματεία, ο εναγόμενος υποβάλλει Απάντηση (η "Απάντηση"), η οποία θα περιέχει  συγκεκριμένες πληροφορίες </a:t>
            </a:r>
            <a:endParaRPr lang="en-US" dirty="0"/>
          </a:p>
          <a:p>
            <a:pPr algn="just"/>
            <a:r>
              <a:rPr lang="el-GR" dirty="0"/>
              <a:t>Κάθε διαιτητής πρέπει να είναι και να παραμένει αμερόληπτος και ανεξάρτητος από τα μέρη που συμμετέχουν στη διαιτησία. </a:t>
            </a:r>
            <a:endParaRPr lang="en-US" dirty="0"/>
          </a:p>
          <a:p>
            <a:pPr algn="just"/>
            <a:r>
              <a:rPr lang="el-GR" dirty="0"/>
              <a:t>Οι διαφορές αποφασίζονται από έναν μόνο διαιτητή ή από τρεις διαιτητές</a:t>
            </a:r>
            <a:endParaRPr lang="en-US" dirty="0"/>
          </a:p>
          <a:p>
            <a:pPr algn="just"/>
            <a:r>
              <a:rPr lang="el-GR" dirty="0"/>
              <a:t>Όταν τα μέρη δεν έχουν συμφωνήσει για τον αριθμό των διαιτητών, το Δικαστήριο ορίζει έναν μοναδικό διαιτητή, εκτός εάν το Δικαστήριο κρίνει ότι η διαφορά είναι τέτοια που να δικαιολογεί τον διορισμό τριών διαιτητών. </a:t>
            </a:r>
            <a:endParaRPr lang="en-US" dirty="0"/>
          </a:p>
          <a:p>
            <a:pPr algn="just"/>
            <a:endParaRPr lang="en-US" dirty="0"/>
          </a:p>
          <a:p>
            <a:pPr algn="just"/>
            <a:endParaRPr lang="en-US" dirty="0"/>
          </a:p>
        </p:txBody>
      </p:sp>
    </p:spTree>
    <p:extLst>
      <p:ext uri="{BB962C8B-B14F-4D97-AF65-F5344CB8AC3E}">
        <p14:creationId xmlns:p14="http://schemas.microsoft.com/office/powerpoint/2010/main" val="1210331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EC925F-2503-4905-B448-1F8907420427}"/>
              </a:ext>
            </a:extLst>
          </p:cNvPr>
          <p:cNvSpPr>
            <a:spLocks noGrp="1"/>
          </p:cNvSpPr>
          <p:nvPr>
            <p:ph type="title"/>
          </p:nvPr>
        </p:nvSpPr>
        <p:spPr/>
        <p:txBody>
          <a:bodyPr/>
          <a:lstStyle/>
          <a:p>
            <a:r>
              <a:rPr lang="en-US" dirty="0"/>
              <a:t>International Chamber of Commerce </a:t>
            </a:r>
            <a:endParaRPr lang="el-GR" dirty="0"/>
          </a:p>
        </p:txBody>
      </p:sp>
      <p:sp>
        <p:nvSpPr>
          <p:cNvPr id="3" name="Θέση περιεχομένου 2">
            <a:extLst>
              <a:ext uri="{FF2B5EF4-FFF2-40B4-BE49-F238E27FC236}">
                <a16:creationId xmlns:a16="http://schemas.microsoft.com/office/drawing/2014/main" id="{A8166C6F-0E25-407E-8220-21BFAE061197}"/>
              </a:ext>
            </a:extLst>
          </p:cNvPr>
          <p:cNvSpPr>
            <a:spLocks noGrp="1"/>
          </p:cNvSpPr>
          <p:nvPr>
            <p:ph idx="1"/>
          </p:nvPr>
        </p:nvSpPr>
        <p:spPr/>
        <p:txBody>
          <a:bodyPr/>
          <a:lstStyle/>
          <a:p>
            <a:pPr algn="just"/>
            <a:r>
              <a:rPr lang="el-GR" dirty="0"/>
              <a:t>Οι διάδικοι είναι ελεύθεροι να συμφωνήσουν τους κανόνες δικαίου που θα εφαρμοστούν από το διαιτητικό δικαστήριο επί της ουσίας της διαφοράς. Ελλείψει τέτοιας συμφωνίας, το διαιτητικό δικαστήριο εφαρμόζει τους κανόνες δικαίου που κρίνει κατάλληλους.</a:t>
            </a:r>
            <a:br>
              <a:rPr lang="el-GR" dirty="0"/>
            </a:br>
            <a:r>
              <a:rPr lang="el-GR" dirty="0"/>
              <a:t>Το διαιτητικό δικαστήριο λαμβάνει υπόψη τις διατάξεις της σύμβασης, εάν υπάρχουν, μεταξύ των μερών και τυχόν σχετικές εμπορικές συνήθειες.</a:t>
            </a:r>
          </a:p>
        </p:txBody>
      </p:sp>
    </p:spTree>
    <p:extLst>
      <p:ext uri="{BB962C8B-B14F-4D97-AF65-F5344CB8AC3E}">
        <p14:creationId xmlns:p14="http://schemas.microsoft.com/office/powerpoint/2010/main" val="2805139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564774-F1A7-4AB5-98B9-46844281541B}"/>
              </a:ext>
            </a:extLst>
          </p:cNvPr>
          <p:cNvSpPr>
            <a:spLocks noGrp="1"/>
          </p:cNvSpPr>
          <p:nvPr>
            <p:ph type="title"/>
          </p:nvPr>
        </p:nvSpPr>
        <p:spPr/>
        <p:txBody>
          <a:bodyPr>
            <a:normAutofit/>
          </a:bodyPr>
          <a:lstStyle/>
          <a:p>
            <a:r>
              <a:rPr lang="el-GR" sz="3200" dirty="0">
                <a:latin typeface="Book Antiqua" panose="02040602050305030304" pitchFamily="18" charset="0"/>
              </a:rPr>
              <a:t>Όροι </a:t>
            </a:r>
            <a:r>
              <a:rPr lang="en-US" sz="3200" dirty="0">
                <a:latin typeface="Book Antiqua" panose="02040602050305030304" pitchFamily="18" charset="0"/>
              </a:rPr>
              <a:t>Incoterms</a:t>
            </a:r>
            <a:endParaRPr lang="el-GR" sz="3200" dirty="0">
              <a:latin typeface="Book Antiqua" panose="02040602050305030304" pitchFamily="18" charset="0"/>
            </a:endParaRPr>
          </a:p>
        </p:txBody>
      </p:sp>
      <p:sp>
        <p:nvSpPr>
          <p:cNvPr id="3" name="Θέση περιεχομένου 2">
            <a:extLst>
              <a:ext uri="{FF2B5EF4-FFF2-40B4-BE49-F238E27FC236}">
                <a16:creationId xmlns:a16="http://schemas.microsoft.com/office/drawing/2014/main" id="{49E1610F-5061-4A7A-82B7-45287FFC7E43}"/>
              </a:ext>
            </a:extLst>
          </p:cNvPr>
          <p:cNvSpPr>
            <a:spLocks noGrp="1"/>
          </p:cNvSpPr>
          <p:nvPr>
            <p:ph idx="1"/>
          </p:nvPr>
        </p:nvSpPr>
        <p:spPr/>
        <p:txBody>
          <a:bodyPr>
            <a:normAutofit/>
          </a:bodyPr>
          <a:lstStyle/>
          <a:p>
            <a:pPr algn="just"/>
            <a:r>
              <a:rPr lang="de-DE" sz="2000" dirty="0">
                <a:latin typeface="Book Antiqua" panose="02040602050305030304" pitchFamily="18" charset="0"/>
              </a:rPr>
              <a:t>International Commercial Terms</a:t>
            </a:r>
            <a:r>
              <a:rPr lang="el-GR" sz="2000" dirty="0">
                <a:latin typeface="Book Antiqua" panose="02040602050305030304" pitchFamily="18" charset="0"/>
              </a:rPr>
              <a:t> = Διεθνείς Εμπορικοί </a:t>
            </a:r>
            <a:r>
              <a:rPr lang="en-US" sz="2000" dirty="0">
                <a:latin typeface="Book Antiqua" panose="02040602050305030304" pitchFamily="18" charset="0"/>
              </a:rPr>
              <a:t> </a:t>
            </a:r>
            <a:r>
              <a:rPr lang="el-GR" sz="2000" dirty="0">
                <a:latin typeface="Book Antiqua" panose="02040602050305030304" pitchFamily="18" charset="0"/>
              </a:rPr>
              <a:t>όροι </a:t>
            </a:r>
          </a:p>
          <a:p>
            <a:pPr algn="just"/>
            <a:r>
              <a:rPr lang="el-GR" sz="2000" dirty="0">
                <a:latin typeface="Book Antiqua" panose="02040602050305030304" pitchFamily="18" charset="0"/>
              </a:rPr>
              <a:t>Αποτέλεσαν αντικείμενο επεξεργασίας από το Διεθνές Εμπορικό Επιμελητήριο του Παρισίου και χρησιμοποιούνται από πολλά κράτη.</a:t>
            </a:r>
          </a:p>
          <a:p>
            <a:pPr algn="just"/>
            <a:r>
              <a:rPr lang="el-GR" sz="2000" dirty="0">
                <a:latin typeface="Book Antiqua" panose="02040602050305030304" pitchFamily="18" charset="0"/>
              </a:rPr>
              <a:t>Χρησιμοποιούνται στο πλαίσιο διεθνών και εγχώριων συμβολαίων για την πώληση των αγαθών</a:t>
            </a:r>
          </a:p>
          <a:p>
            <a:pPr algn="just"/>
            <a:r>
              <a:rPr lang="en-US" dirty="0"/>
              <a:t>Free on board “</a:t>
            </a:r>
            <a:r>
              <a:rPr lang="el-GR" dirty="0"/>
              <a:t>Ελεύθερο επί του πλοίου</a:t>
            </a:r>
            <a:r>
              <a:rPr lang="en-US" dirty="0"/>
              <a:t>”</a:t>
            </a:r>
            <a:r>
              <a:rPr lang="el-GR" dirty="0"/>
              <a:t> σημαίνει ότι ο πωλητής παραδίδει τα εμπορεύματα επί του σκάφους που ορίζει ο αγοραστής στο συγκεκριμένο λιμάνι φόρτωσης. Ο κίνδυνος απώλειας ή ζημίας των εμπορευμάτων μεταφέρεται όταν τα εμπορεύματα βρίσκονται στο πλοίο και ο αγοραστής επιβαρύνεται με όλα τα έξοδα από τη στιγμή αυτή.</a:t>
            </a:r>
          </a:p>
        </p:txBody>
      </p:sp>
    </p:spTree>
    <p:extLst>
      <p:ext uri="{BB962C8B-B14F-4D97-AF65-F5344CB8AC3E}">
        <p14:creationId xmlns:p14="http://schemas.microsoft.com/office/powerpoint/2010/main" val="292210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D3CD2D-B480-467F-A556-C9CD3201ED05}"/>
              </a:ext>
            </a:extLst>
          </p:cNvPr>
          <p:cNvSpPr>
            <a:spLocks noGrp="1"/>
          </p:cNvSpPr>
          <p:nvPr>
            <p:ph type="title"/>
          </p:nvPr>
        </p:nvSpPr>
        <p:spPr/>
        <p:txBody>
          <a:bodyPr/>
          <a:lstStyle/>
          <a:p>
            <a:r>
              <a:rPr lang="el-GR" sz="3200" dirty="0">
                <a:solidFill>
                  <a:schemeClr val="tx1"/>
                </a:solidFill>
                <a:latin typeface="Book Antiqua" panose="02040602050305030304" pitchFamily="18" charset="0"/>
              </a:rPr>
              <a:t>Όροι </a:t>
            </a:r>
            <a:r>
              <a:rPr lang="en-US" sz="3200" dirty="0">
                <a:solidFill>
                  <a:schemeClr val="tx1"/>
                </a:solidFill>
                <a:latin typeface="Book Antiqua" panose="02040602050305030304" pitchFamily="18" charset="0"/>
              </a:rPr>
              <a:t>Incoterms</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4741F14A-8DD7-40B5-A31D-92BB856531D5}"/>
              </a:ext>
            </a:extLst>
          </p:cNvPr>
          <p:cNvSpPr>
            <a:spLocks noGrp="1"/>
          </p:cNvSpPr>
          <p:nvPr>
            <p:ph idx="1"/>
          </p:nvPr>
        </p:nvSpPr>
        <p:spPr/>
        <p:txBody>
          <a:bodyPr>
            <a:normAutofit fontScale="85000" lnSpcReduction="10000"/>
          </a:bodyPr>
          <a:lstStyle/>
          <a:p>
            <a:r>
              <a:rPr lang="en-US" b="1" dirty="0"/>
              <a:t>CFR</a:t>
            </a:r>
            <a:r>
              <a:rPr lang="en-US" dirty="0"/>
              <a:t>=Cost And Freight=</a:t>
            </a:r>
            <a:r>
              <a:rPr lang="el-GR" dirty="0"/>
              <a:t>αξία και ναύλος </a:t>
            </a:r>
          </a:p>
          <a:p>
            <a:pPr algn="just"/>
            <a:r>
              <a:rPr lang="el-GR" dirty="0"/>
              <a:t>Ο πωλητής (</a:t>
            </a:r>
            <a:r>
              <a:rPr lang="el-GR" dirty="0" err="1"/>
              <a:t>εξαγωγέας</a:t>
            </a:r>
            <a:r>
              <a:rPr lang="el-GR" dirty="0"/>
              <a:t>) υποχρεούται να μεταφέρει τα αγαθά από την έδρα του στο λιμάνι, να τα φορτώσει στο πλοίο, να ετοιμάσει την τελωνειακή δήλωση και να καταβάλει τα έξοδα διεθνούς μεταφοράς. Ο αγοραστής αναλαμβάνει την κατοχή και το κίνδυνο μόλις τα αγαθά ευρίσκονται στο πλοίο. Από το σημείο αυτό πρέπει ο αγοραστής να προβλέψει για την ασφάλιση των αγαθών και να φέρει τα έξοδα εκφόρτωσης, τελωνειακής δήλωσης εισαγωγής και μεταφοράς στον τόπο προορισμού.</a:t>
            </a:r>
            <a:endParaRPr lang="en-US" dirty="0"/>
          </a:p>
          <a:p>
            <a:pPr algn="just"/>
            <a:r>
              <a:rPr lang="el-GR" dirty="0"/>
              <a:t>FAS Free </a:t>
            </a:r>
            <a:r>
              <a:rPr lang="el-GR" dirty="0" err="1"/>
              <a:t>Alongside</a:t>
            </a:r>
            <a:r>
              <a:rPr lang="el-GR" dirty="0"/>
              <a:t> </a:t>
            </a:r>
            <a:r>
              <a:rPr lang="el-GR" dirty="0" err="1"/>
              <a:t>Ship</a:t>
            </a:r>
            <a:r>
              <a:rPr lang="el-GR" dirty="0"/>
              <a:t> = σημαίνει ότι ο πωλητής παραδίδει όταν τα εμπορεύματα τοποθετούνται δίπλα στο σκάφος (π.χ. σε αποβάθρα) που ορίζει ο αγοραστής στο συγκεκριμένο λιμάνι φόρτωσης. Ο κίνδυνος απώλειας ή ζημίας των εμπορευμάτων μεταφέρεται όταν τα εμπορεύματα βρίσκονται δίπλα στο πλοίο και ο αγοραστής επιβαρύνεται με όλα τα έξοδα από την στιγμή αυτή.</a:t>
            </a:r>
          </a:p>
          <a:p>
            <a:pPr algn="just"/>
            <a:endParaRPr lang="el-GR" dirty="0"/>
          </a:p>
          <a:p>
            <a:pPr algn="just"/>
            <a:endParaRPr lang="el-GR" b="1" dirty="0"/>
          </a:p>
          <a:p>
            <a:endParaRPr lang="el-GR" dirty="0"/>
          </a:p>
        </p:txBody>
      </p:sp>
    </p:spTree>
    <p:extLst>
      <p:ext uri="{BB962C8B-B14F-4D97-AF65-F5344CB8AC3E}">
        <p14:creationId xmlns:p14="http://schemas.microsoft.com/office/powerpoint/2010/main" val="1169407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055B90-DD23-476C-8C95-42A09758479F}"/>
              </a:ext>
            </a:extLst>
          </p:cNvPr>
          <p:cNvSpPr>
            <a:spLocks noGrp="1"/>
          </p:cNvSpPr>
          <p:nvPr>
            <p:ph type="title"/>
          </p:nvPr>
        </p:nvSpPr>
        <p:spPr/>
        <p:txBody>
          <a:bodyPr/>
          <a:lstStyle/>
          <a:p>
            <a:r>
              <a:rPr lang="el-GR" dirty="0">
                <a:latin typeface="Book Antiqua" panose="02040602050305030304" pitchFamily="18" charset="0"/>
              </a:rPr>
              <a:t>Όροι </a:t>
            </a:r>
            <a:r>
              <a:rPr lang="en-US" dirty="0">
                <a:latin typeface="Book Antiqua" panose="02040602050305030304" pitchFamily="18" charset="0"/>
              </a:rPr>
              <a:t>Incoterms</a:t>
            </a:r>
            <a:endParaRPr lang="el-GR" dirty="0"/>
          </a:p>
        </p:txBody>
      </p:sp>
      <p:sp>
        <p:nvSpPr>
          <p:cNvPr id="3" name="Θέση περιεχομένου 2">
            <a:extLst>
              <a:ext uri="{FF2B5EF4-FFF2-40B4-BE49-F238E27FC236}">
                <a16:creationId xmlns:a16="http://schemas.microsoft.com/office/drawing/2014/main" id="{1E9D9860-16DB-4719-B7F9-EAD6B2D481F2}"/>
              </a:ext>
            </a:extLst>
          </p:cNvPr>
          <p:cNvSpPr>
            <a:spLocks noGrp="1"/>
          </p:cNvSpPr>
          <p:nvPr>
            <p:ph idx="1"/>
          </p:nvPr>
        </p:nvSpPr>
        <p:spPr/>
        <p:txBody>
          <a:bodyPr>
            <a:normAutofit/>
          </a:bodyPr>
          <a:lstStyle/>
          <a:p>
            <a:r>
              <a:rPr lang="en-US" b="1" dirty="0"/>
              <a:t>CIF</a:t>
            </a:r>
            <a:r>
              <a:rPr lang="en-US" dirty="0"/>
              <a:t>=Cost, Insurance and Freight=</a:t>
            </a:r>
            <a:r>
              <a:rPr lang="el-GR" dirty="0"/>
              <a:t>αξία</a:t>
            </a:r>
            <a:r>
              <a:rPr lang="en-US" dirty="0"/>
              <a:t>, </a:t>
            </a:r>
            <a:r>
              <a:rPr lang="el-GR" dirty="0"/>
              <a:t>ασφάλεια και ναύλος</a:t>
            </a:r>
            <a:r>
              <a:rPr lang="en-US" dirty="0"/>
              <a:t>  </a:t>
            </a:r>
            <a:endParaRPr lang="el-GR" dirty="0"/>
          </a:p>
          <a:p>
            <a:pPr algn="just"/>
            <a:r>
              <a:rPr lang="el-GR" dirty="0"/>
              <a:t>Ο πωλητής υποχρεούται να μεταφέρει τα αγαθά από την έδρα του στο λιμάνι, να τα φορτώσει στο πλοίο, να ετοιμάσει την τελωνειακή δήλωση, να καταβάλει τα έξοδα διεθνούς μεταφοράς καθώς και την ασφάλισή τους. Η μεταβίβαση της κατοχής γίνεται με το που βρίσκονται τα αγαθά στο πλοίο. Εάν τα αγαθά καταστραφούν ή κλαπούν κατά την μεταφορά, ο πωλητής μπορεί να διεκδικήσει τις αξιώσεις του με βάση την σύμβαση ασφάλισης που κατήρτισε υπέρ αυτού. Τα έξοδα εκφόρτωσης, τελωνειακής δήλωσης εισαγωγής και μεταφοράς στον τόπο προορισμού φέρει ο αγοραστής. </a:t>
            </a:r>
          </a:p>
        </p:txBody>
      </p:sp>
    </p:spTree>
    <p:extLst>
      <p:ext uri="{BB962C8B-B14F-4D97-AF65-F5344CB8AC3E}">
        <p14:creationId xmlns:p14="http://schemas.microsoft.com/office/powerpoint/2010/main" val="939611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EECAF2-33E4-4CBC-93EA-38F949840C84}"/>
              </a:ext>
            </a:extLst>
          </p:cNvPr>
          <p:cNvSpPr>
            <a:spLocks noGrp="1"/>
          </p:cNvSpPr>
          <p:nvPr>
            <p:ph type="title"/>
          </p:nvPr>
        </p:nvSpPr>
        <p:spPr/>
        <p:txBody>
          <a:bodyPr>
            <a:normAutofit/>
          </a:bodyPr>
          <a:lstStyle/>
          <a:p>
            <a:r>
              <a:rPr lang="el-GR" sz="3200" dirty="0"/>
              <a:t>Διεθνές Κέντρο για την Επίλυση των Επενδυτικών Διαφορών</a:t>
            </a:r>
          </a:p>
        </p:txBody>
      </p:sp>
      <p:sp>
        <p:nvSpPr>
          <p:cNvPr id="3" name="Θέση περιεχομένου 2">
            <a:extLst>
              <a:ext uri="{FF2B5EF4-FFF2-40B4-BE49-F238E27FC236}">
                <a16:creationId xmlns:a16="http://schemas.microsoft.com/office/drawing/2014/main" id="{9C7D9A2A-B783-4E56-A250-546F698E9690}"/>
              </a:ext>
            </a:extLst>
          </p:cNvPr>
          <p:cNvSpPr>
            <a:spLocks noGrp="1"/>
          </p:cNvSpPr>
          <p:nvPr>
            <p:ph idx="1"/>
          </p:nvPr>
        </p:nvSpPr>
        <p:spPr/>
        <p:txBody>
          <a:bodyPr>
            <a:normAutofit fontScale="85000" lnSpcReduction="10000"/>
          </a:bodyPr>
          <a:lstStyle/>
          <a:p>
            <a:pPr algn="just"/>
            <a:r>
              <a:rPr lang="el-GR" dirty="0"/>
              <a:t>Το Διεθνές Κέντρο για την Επίλυση Επενδυτικών Διαφορών (</a:t>
            </a:r>
            <a:r>
              <a:rPr lang="en-US" dirty="0"/>
              <a:t>ICSID</a:t>
            </a:r>
            <a:r>
              <a:rPr lang="el-GR" dirty="0"/>
              <a:t> ή το Κέντρο) ιδρύθηκε από τη Σύμβαση για την επίλυση των επενδυτικών διαφορών μεταξύ κρατών και υπηκόων άλλων κρατών (Σύμβαση </a:t>
            </a:r>
            <a:r>
              <a:rPr lang="en-US" dirty="0"/>
              <a:t>ICSID</a:t>
            </a:r>
            <a:r>
              <a:rPr lang="el-GR" dirty="0"/>
              <a:t>), η οποία τέθηκε σε ισχύ στις 14.10.1966. </a:t>
            </a:r>
            <a:endParaRPr lang="en-US" dirty="0"/>
          </a:p>
          <a:p>
            <a:pPr algn="just"/>
            <a:r>
              <a:rPr lang="el-GR" dirty="0"/>
              <a:t>Το Διεθνές Κέντρο συμβάλει στην επίλυση των επενδυτικών διαφορών, που ανακύπτουν, μέσω των μεθόδων της συνδιαλλαγής και της διαιτησίας.  Η δικαιοδοσία του Κέντρου εκτείνεται σε όλες τις νομικές διαφορές, που ανακύπτουν στο πλαίσιο μιας επένδυσης μεταξύ ενός συμβαλλομένου κράτους (ή μια κοινότητας δημοσίου δικαίου ή ενός οργανισμού εξηρτημένου από το κράτος) και υπηκόου ενός άλλου συμβαλλομένου μέρους. Η δικαιοδοσία του Κέντρου, εκτός από τις ανωτέρω προϋποθέσεις, απαιτεί και την έγγραφη συναίνεση των εμπλεκομένων μερών, η οποία και θα πρέπει να υποβληθεί στο Κέντρο. Υπήκοος κάθε συμβαλλόμενου μέρους θεωρείται κάθε φυσικό ή νομικό πρόσωπο, το οποίο έχει την υπηκοότητα συμβαλλομένου κράτους στη διαφορά. </a:t>
            </a:r>
          </a:p>
        </p:txBody>
      </p:sp>
    </p:spTree>
    <p:extLst>
      <p:ext uri="{BB962C8B-B14F-4D97-AF65-F5344CB8AC3E}">
        <p14:creationId xmlns:p14="http://schemas.microsoft.com/office/powerpoint/2010/main" val="363637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1DDAB2-07C6-46FD-81C8-6F7D14B47506}"/>
              </a:ext>
            </a:extLst>
          </p:cNvPr>
          <p:cNvSpPr>
            <a:spLocks noGrp="1"/>
          </p:cNvSpPr>
          <p:nvPr>
            <p:ph type="title"/>
          </p:nvPr>
        </p:nvSpPr>
        <p:spPr/>
        <p:txBody>
          <a:bodyPr/>
          <a:lstStyle/>
          <a:p>
            <a:r>
              <a:rPr lang="el-GR" dirty="0"/>
              <a:t>Διεθνής Εμπορική Διαιτησία</a:t>
            </a:r>
          </a:p>
        </p:txBody>
      </p:sp>
      <p:sp>
        <p:nvSpPr>
          <p:cNvPr id="3" name="Θέση περιεχομένου 2">
            <a:extLst>
              <a:ext uri="{FF2B5EF4-FFF2-40B4-BE49-F238E27FC236}">
                <a16:creationId xmlns:a16="http://schemas.microsoft.com/office/drawing/2014/main" id="{52FF0B74-617A-43CA-8AD5-FA5EF487A87B}"/>
              </a:ext>
            </a:extLst>
          </p:cNvPr>
          <p:cNvSpPr>
            <a:spLocks noGrp="1"/>
          </p:cNvSpPr>
          <p:nvPr>
            <p:ph idx="1"/>
          </p:nvPr>
        </p:nvSpPr>
        <p:spPr/>
        <p:txBody>
          <a:bodyPr>
            <a:normAutofit/>
          </a:bodyPr>
          <a:lstStyle/>
          <a:p>
            <a:pPr algn="just">
              <a:lnSpc>
                <a:spcPct val="150000"/>
              </a:lnSpc>
              <a:spcBef>
                <a:spcPts val="0"/>
              </a:spcBef>
            </a:pPr>
            <a:r>
              <a:rPr lang="el-GR" sz="2000" dirty="0">
                <a:latin typeface="Book Antiqua" panose="02040602050305030304" pitchFamily="18" charset="0"/>
              </a:rPr>
              <a:t>Η αναφορά σε ρήτρα επίλυσης διαφορών στους κανόνες διαιτησίας της UNCITRAL ή (σε συχνή αλλά ανακριβή διατύπωση) στη «διαιτησία UNCITRAL» ή σε οποιαδήποτε άλλη διάταξη με το ίδιο περιεχόμενο σημαίνει ότι τα μέρη συμφωνούν ότι πρέπει να διευθετηθεί μια υπάρχουσα ή μελλοντική διαφορά σε διαιτητικές διαδικασίες που διεξάγονται σύμφωνα με τους Κανόνες Διαιτησίας της UNCITRAL.</a:t>
            </a:r>
            <a:endParaRPr lang="en-US" sz="2000" dirty="0">
              <a:latin typeface="Book Antiqua" panose="02040602050305030304" pitchFamily="18" charset="0"/>
            </a:endParaRPr>
          </a:p>
          <a:p>
            <a:pPr algn="just">
              <a:lnSpc>
                <a:spcPct val="150000"/>
              </a:lnSpc>
              <a:spcBef>
                <a:spcPts val="0"/>
              </a:spcBef>
            </a:pPr>
            <a:r>
              <a:rPr lang="el-GR" sz="2000" dirty="0">
                <a:latin typeface="Book Antiqua" panose="02040602050305030304" pitchFamily="18" charset="0"/>
              </a:rPr>
              <a:t>Τα συμβαλλόμενα μέρη μπορούν να συμφωνήσουν να χρησιμοποιήσουν τους κανόνες διαιτησίας της UNCITRAL για την επίλυση των διαφορών που προκύπτουν μεταξύ τους.</a:t>
            </a:r>
          </a:p>
        </p:txBody>
      </p:sp>
    </p:spTree>
    <p:extLst>
      <p:ext uri="{BB962C8B-B14F-4D97-AF65-F5344CB8AC3E}">
        <p14:creationId xmlns:p14="http://schemas.microsoft.com/office/powerpoint/2010/main" val="37950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2D36A5-9D7E-483C-82E5-98F72AFAEE60}"/>
              </a:ext>
            </a:extLst>
          </p:cNvPr>
          <p:cNvSpPr>
            <a:spLocks noGrp="1"/>
          </p:cNvSpPr>
          <p:nvPr>
            <p:ph type="title"/>
          </p:nvPr>
        </p:nvSpPr>
        <p:spPr/>
        <p:txBody>
          <a:bodyPr/>
          <a:lstStyle/>
          <a:p>
            <a:r>
              <a:rPr lang="el-GR" dirty="0"/>
              <a:t>Διεθνής Εμπορική Διαιτησία (</a:t>
            </a:r>
            <a:r>
              <a:rPr lang="en-US" dirty="0"/>
              <a:t>UNCITRAL)</a:t>
            </a:r>
            <a:endParaRPr lang="el-GR" dirty="0"/>
          </a:p>
        </p:txBody>
      </p:sp>
      <p:sp>
        <p:nvSpPr>
          <p:cNvPr id="3" name="Θέση περιεχομένου 2">
            <a:extLst>
              <a:ext uri="{FF2B5EF4-FFF2-40B4-BE49-F238E27FC236}">
                <a16:creationId xmlns:a16="http://schemas.microsoft.com/office/drawing/2014/main" id="{D0D35FAD-FE82-4562-BCA0-7BC36DDA618C}"/>
              </a:ext>
            </a:extLst>
          </p:cNvPr>
          <p:cNvSpPr>
            <a:spLocks noGrp="1"/>
          </p:cNvSpPr>
          <p:nvPr>
            <p:ph idx="1"/>
          </p:nvPr>
        </p:nvSpPr>
        <p:spPr/>
        <p:txBody>
          <a:bodyPr>
            <a:normAutofit fontScale="92500" lnSpcReduction="20000"/>
          </a:bodyPr>
          <a:lstStyle/>
          <a:p>
            <a:pPr algn="just"/>
            <a:r>
              <a:rPr lang="el-GR" dirty="0"/>
              <a:t>Διεθνής είναι η διαιτησία όταν :</a:t>
            </a:r>
            <a:r>
              <a:rPr lang="en-US" dirty="0"/>
              <a:t> </a:t>
            </a:r>
            <a:r>
              <a:rPr lang="el-GR" dirty="0"/>
              <a:t> </a:t>
            </a:r>
            <a:endParaRPr lang="en-US" dirty="0"/>
          </a:p>
          <a:p>
            <a:pPr algn="just"/>
            <a:r>
              <a:rPr lang="el-GR" dirty="0"/>
              <a:t>α) τα μέρη έχουν, κατά τη σύναψη της συμφωνίας διαιτησίας, την</a:t>
            </a:r>
            <a:r>
              <a:rPr lang="en-US" dirty="0"/>
              <a:t> </a:t>
            </a:r>
            <a:r>
              <a:rPr lang="el-GR" dirty="0"/>
              <a:t>εγκατάστασή τους σε διαφορετικά κράτη, ή</a:t>
            </a:r>
            <a:endParaRPr lang="en-US" dirty="0"/>
          </a:p>
          <a:p>
            <a:pPr algn="just"/>
            <a:r>
              <a:rPr lang="el-GR" dirty="0"/>
              <a:t>β) ένας από τους ακόλουθους τόπους δεν βρίσκεται στο κράτος στο οποί</a:t>
            </a:r>
            <a:r>
              <a:rPr lang="en-US" dirty="0"/>
              <a:t>o </a:t>
            </a:r>
            <a:r>
              <a:rPr lang="el-GR" dirty="0"/>
              <a:t>τα μέρη έχουν την εγκατάστασή τους :</a:t>
            </a:r>
          </a:p>
          <a:p>
            <a:pPr marL="0" indent="0" algn="just">
              <a:buNone/>
            </a:pPr>
            <a:r>
              <a:rPr lang="el-GR" dirty="0"/>
              <a:t>1) ο τόπος της διαιτησίας, αν αυτός καθορίζεται από τη συμφωνία</a:t>
            </a:r>
            <a:r>
              <a:rPr lang="en-US" dirty="0"/>
              <a:t> </a:t>
            </a:r>
            <a:r>
              <a:rPr lang="el-GR" dirty="0"/>
              <a:t> διαιτησίας ή προκύπτει από αυτήν,</a:t>
            </a:r>
          </a:p>
          <a:p>
            <a:pPr marL="0" indent="0" algn="just">
              <a:buNone/>
            </a:pPr>
            <a:r>
              <a:rPr lang="el-GR" dirty="0"/>
              <a:t>2) οποιοσδήποτε τόπος στον οποίο πρόκειται να εκπληρωθεί σημαντικό</a:t>
            </a:r>
            <a:r>
              <a:rPr lang="en-US" dirty="0"/>
              <a:t> </a:t>
            </a:r>
            <a:r>
              <a:rPr lang="el-GR" dirty="0"/>
              <a:t>μέρος των υποχρεώσεων που απορρέουν από την εμπορική σχέση ή ο τόπος με τον οποίο συνδέεται στενότερα το αντικείμενο της διαφοράς ή</a:t>
            </a:r>
          </a:p>
          <a:p>
            <a:pPr algn="just"/>
            <a:r>
              <a:rPr lang="el-GR" dirty="0"/>
              <a:t>γ) τα μέρη ρητά συμφώνησαν ότι το αντικείμενο της συμφωνίας διαιτησίας σχετίζεται με περισσότερες χώρες.</a:t>
            </a:r>
          </a:p>
          <a:p>
            <a:endParaRPr lang="el-GR" dirty="0"/>
          </a:p>
        </p:txBody>
      </p:sp>
    </p:spTree>
    <p:extLst>
      <p:ext uri="{BB962C8B-B14F-4D97-AF65-F5344CB8AC3E}">
        <p14:creationId xmlns:p14="http://schemas.microsoft.com/office/powerpoint/2010/main" val="83878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DD06E5-3FED-4EAE-88CA-A310C8F42F1E}"/>
              </a:ext>
            </a:extLst>
          </p:cNvPr>
          <p:cNvSpPr>
            <a:spLocks noGrp="1"/>
          </p:cNvSpPr>
          <p:nvPr>
            <p:ph type="title"/>
          </p:nvPr>
        </p:nvSpPr>
        <p:spPr/>
        <p:txBody>
          <a:bodyPr/>
          <a:lstStyle/>
          <a:p>
            <a:r>
              <a:rPr lang="el-GR" dirty="0"/>
              <a:t>Διεθνής Εμπορική Διαιτησία</a:t>
            </a:r>
            <a:r>
              <a:rPr lang="en-US" dirty="0"/>
              <a:t> </a:t>
            </a:r>
            <a:r>
              <a:rPr lang="el-GR" dirty="0">
                <a:solidFill>
                  <a:schemeClr val="tx1"/>
                </a:solidFill>
              </a:rPr>
              <a:t>(</a:t>
            </a:r>
            <a:r>
              <a:rPr lang="en-US" dirty="0">
                <a:solidFill>
                  <a:schemeClr val="tx1"/>
                </a:solidFill>
              </a:rPr>
              <a:t>UNCITRAL)</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D2CB3400-4784-4332-ACCA-4F3DDB2295A7}"/>
              </a:ext>
            </a:extLst>
          </p:cNvPr>
          <p:cNvSpPr>
            <a:spLocks noGrp="1"/>
          </p:cNvSpPr>
          <p:nvPr>
            <p:ph idx="1"/>
          </p:nvPr>
        </p:nvSpPr>
        <p:spPr/>
        <p:txBody>
          <a:bodyPr>
            <a:normAutofit/>
          </a:bodyPr>
          <a:lstStyle/>
          <a:p>
            <a:pPr algn="just">
              <a:lnSpc>
                <a:spcPct val="150000"/>
              </a:lnSpc>
              <a:spcBef>
                <a:spcPts val="0"/>
              </a:spcBef>
            </a:pPr>
            <a:r>
              <a:rPr lang="el-GR" sz="2000" dirty="0">
                <a:latin typeface="Book Antiqua" panose="02040602050305030304" pitchFamily="18" charset="0"/>
              </a:rPr>
              <a:t>Συμφωνία διαιτησίας είναι η συμφωνία με την οποία τα μέρη υπάγουν σε διαιτησία όλες τις διαφορές ή ορισμένες διαφορές που έχουν προκύψει ή ενδέχεται να προκύψουν μεταξύ τους από μια έννομη σχέση, συμβατική ή μη συμβατική.</a:t>
            </a:r>
          </a:p>
          <a:p>
            <a:pPr algn="just">
              <a:lnSpc>
                <a:spcPct val="150000"/>
              </a:lnSpc>
              <a:spcBef>
                <a:spcPts val="0"/>
              </a:spcBef>
            </a:pPr>
            <a:r>
              <a:rPr lang="el-GR" sz="2000" dirty="0">
                <a:latin typeface="Book Antiqua" panose="02040602050305030304" pitchFamily="18" charset="0"/>
              </a:rPr>
              <a:t>Η συμφωνία διαιτησίας μπορεί να έχει τη μορφή διαιτητικής ρήτρας σε ορισμένη σύμβαση ή τη μορφή χωριστής συμφωνίας.</a:t>
            </a:r>
          </a:p>
          <a:p>
            <a:pPr algn="just">
              <a:lnSpc>
                <a:spcPct val="150000"/>
              </a:lnSpc>
              <a:spcBef>
                <a:spcPts val="0"/>
              </a:spcBef>
            </a:pPr>
            <a:r>
              <a:rPr lang="el-GR" sz="2000" dirty="0">
                <a:latin typeface="Book Antiqua" panose="02040602050305030304" pitchFamily="18" charset="0"/>
              </a:rPr>
              <a:t>Η συμφωνία διαιτησίας είναι γραπτή και μπορεί να περιέχεται σε έγγραφο που έχει υπογραφεί από τα μέρη ή σε ανταλλαγή επιστολών, τηλεγραφημάτων ή άλλων μέσων τηλεπικοινωνίας</a:t>
            </a:r>
          </a:p>
          <a:p>
            <a:pPr marL="0" indent="0" algn="just">
              <a:spcBef>
                <a:spcPts val="0"/>
              </a:spcBef>
              <a:buNone/>
            </a:pPr>
            <a:endParaRPr lang="el-GR" sz="2000" dirty="0">
              <a:latin typeface="Book Antiqua" panose="02040602050305030304" pitchFamily="18" charset="0"/>
            </a:endParaRPr>
          </a:p>
          <a:p>
            <a:pPr algn="just">
              <a:spcBef>
                <a:spcPts val="0"/>
              </a:spcBef>
            </a:pPr>
            <a:endParaRPr lang="el-GR" sz="2000" dirty="0">
              <a:latin typeface="Book Antiqua" panose="02040602050305030304" pitchFamily="18" charset="0"/>
            </a:endParaRPr>
          </a:p>
          <a:p>
            <a:pPr algn="just">
              <a:spcBef>
                <a:spcPts val="0"/>
              </a:spcBef>
            </a:pPr>
            <a:endParaRPr lang="el-GR" dirty="0"/>
          </a:p>
          <a:p>
            <a:pPr marL="0" indent="0" algn="just">
              <a:spcBef>
                <a:spcPts val="0"/>
              </a:spcBef>
              <a:buNone/>
            </a:pPr>
            <a:endParaRPr lang="el-GR" dirty="0"/>
          </a:p>
          <a:p>
            <a:pPr marL="0" indent="0">
              <a:buNone/>
            </a:pPr>
            <a:endParaRPr lang="el-GR" dirty="0"/>
          </a:p>
          <a:p>
            <a:endParaRPr lang="el-GR" dirty="0"/>
          </a:p>
        </p:txBody>
      </p:sp>
    </p:spTree>
    <p:extLst>
      <p:ext uri="{BB962C8B-B14F-4D97-AF65-F5344CB8AC3E}">
        <p14:creationId xmlns:p14="http://schemas.microsoft.com/office/powerpoint/2010/main" val="152418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0FCEA5-533B-43EB-A9C7-80570B498FFA}"/>
              </a:ext>
            </a:extLst>
          </p:cNvPr>
          <p:cNvSpPr>
            <a:spLocks noGrp="1"/>
          </p:cNvSpPr>
          <p:nvPr>
            <p:ph type="title"/>
          </p:nvPr>
        </p:nvSpPr>
        <p:spPr/>
        <p:txBody>
          <a:bodyPr>
            <a:normAutofit/>
          </a:bodyPr>
          <a:lstStyle/>
          <a:p>
            <a:r>
              <a:rPr lang="el-GR" sz="3600" b="1" dirty="0"/>
              <a:t>Διεθνής Εμπορική Διαιτησία</a:t>
            </a:r>
            <a:r>
              <a:rPr lang="en-US" sz="3600" b="1" dirty="0"/>
              <a:t> </a:t>
            </a:r>
            <a:r>
              <a:rPr lang="el-GR" sz="3600" b="1" dirty="0"/>
              <a:t>(</a:t>
            </a:r>
            <a:r>
              <a:rPr lang="en-US" sz="3600" b="1" dirty="0"/>
              <a:t>UNCITRAL)</a:t>
            </a:r>
            <a:endParaRPr lang="el-GR" sz="3600" b="1" dirty="0"/>
          </a:p>
        </p:txBody>
      </p:sp>
      <p:sp>
        <p:nvSpPr>
          <p:cNvPr id="3" name="Θέση περιεχομένου 2">
            <a:extLst>
              <a:ext uri="{FF2B5EF4-FFF2-40B4-BE49-F238E27FC236}">
                <a16:creationId xmlns:a16="http://schemas.microsoft.com/office/drawing/2014/main" id="{CD23C2A9-0551-4D04-B8B4-BC9E7BF19A74}"/>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 τύπος θεωρείται ότι έχει εκπληρωθεί εφόσον προφορική συμφωνία διαιτησίας καταγράφεται σε έγγραφο, το οποίο διαβιβάστηκε από το ένα μέρος στο άλλο ή από τρίτον σε όλα τα μέρη, το δε περιεχόμενο του εγγράφου, για το οποίο δεν προβλήθηκαν αντιρρήσεις σε εύλογο χρονικό διάστημα, μπορεί, σύμφωνα με τα συναλλακτικά ήθη, να θεωρηθεί ως περιεχόμενο της σύμβασης.</a:t>
            </a:r>
          </a:p>
          <a:p>
            <a:pPr algn="just">
              <a:lnSpc>
                <a:spcPct val="150000"/>
              </a:lnSpc>
              <a:spcBef>
                <a:spcPts val="0"/>
              </a:spcBef>
            </a:pPr>
            <a:r>
              <a:rPr lang="el-GR" dirty="0"/>
              <a:t> Αν τα μέρη δεν έχουν καθορίσει τον αριθμό των διαιτητών, οι διαιτητές είναι τρείς.</a:t>
            </a:r>
          </a:p>
          <a:p>
            <a:pPr algn="just"/>
            <a:endParaRPr lang="el-GR" dirty="0"/>
          </a:p>
        </p:txBody>
      </p:sp>
    </p:spTree>
    <p:extLst>
      <p:ext uri="{BB962C8B-B14F-4D97-AF65-F5344CB8AC3E}">
        <p14:creationId xmlns:p14="http://schemas.microsoft.com/office/powerpoint/2010/main" val="2041290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A46F3F-1B91-4DB1-9825-34CC67C1AE4A}"/>
              </a:ext>
            </a:extLst>
          </p:cNvPr>
          <p:cNvSpPr>
            <a:spLocks noGrp="1"/>
          </p:cNvSpPr>
          <p:nvPr>
            <p:ph type="title"/>
          </p:nvPr>
        </p:nvSpPr>
        <p:spPr/>
        <p:txBody>
          <a:bodyPr/>
          <a:lstStyle/>
          <a:p>
            <a:r>
              <a:rPr lang="el-GR" dirty="0"/>
              <a:t>Διεθνής Εμπορική Διαιτησία</a:t>
            </a:r>
            <a:r>
              <a:rPr lang="en-US" dirty="0"/>
              <a:t> </a:t>
            </a:r>
            <a:r>
              <a:rPr lang="el-GR" dirty="0"/>
              <a:t>(</a:t>
            </a:r>
            <a:r>
              <a:rPr lang="en-US" dirty="0"/>
              <a:t>UNCITRAL)</a:t>
            </a:r>
            <a:endParaRPr lang="el-GR" dirty="0"/>
          </a:p>
        </p:txBody>
      </p:sp>
      <p:sp>
        <p:nvSpPr>
          <p:cNvPr id="3" name="Θέση περιεχομένου 2">
            <a:extLst>
              <a:ext uri="{FF2B5EF4-FFF2-40B4-BE49-F238E27FC236}">
                <a16:creationId xmlns:a16="http://schemas.microsoft.com/office/drawing/2014/main" id="{827F757D-4BCA-44C3-82E9-0A8026482973}"/>
              </a:ext>
            </a:extLst>
          </p:cNvPr>
          <p:cNvSpPr>
            <a:spLocks noGrp="1"/>
          </p:cNvSpPr>
          <p:nvPr>
            <p:ph idx="1"/>
          </p:nvPr>
        </p:nvSpPr>
        <p:spPr/>
        <p:txBody>
          <a:bodyPr>
            <a:normAutofit lnSpcReduction="10000"/>
          </a:bodyPr>
          <a:lstStyle/>
          <a:p>
            <a:pPr algn="just"/>
            <a:r>
              <a:rPr lang="el-GR" dirty="0"/>
              <a:t>Το διαιτητικό δικαστήριο αποφαίνεται για τη δικαιοδοσία του και την ύπαρξη ή την ισχύ της συμφωνίας διαιτησίας.</a:t>
            </a:r>
          </a:p>
          <a:p>
            <a:pPr algn="just"/>
            <a:r>
              <a:rPr lang="el-GR" dirty="0"/>
              <a:t>Μπορεί να προβληθεί ένσταση επί της δικαιοδοσίας από το μέρος εκείνο εναντίον του οποίου στρέφεται η διαιτησία</a:t>
            </a:r>
          </a:p>
          <a:p>
            <a:pPr algn="just"/>
            <a:r>
              <a:rPr lang="el-GR" dirty="0"/>
              <a:t>Το διαιτητικό δικαστήριο αποφαίνεται για τις ενστάσεις της επί της δικαιοδοσίας είτε με προδικαστική απόφαση είτε με την απόφαση επί της ουσίας της διαφοράς. </a:t>
            </a:r>
          </a:p>
          <a:p>
            <a:pPr algn="just"/>
            <a:r>
              <a:rPr lang="el-GR" dirty="0"/>
              <a:t>Αν το διαιτητικό δικαστήριο αποφανθεί με προδικαστική απόφαση ότι έχει δικαιοδοσία, συνεχίζεται η διαιτητική διαδικασία και εκδίδεται απόφαση επί της ουσίας, αναπόσπαστο μέρος της οποίας θεωρείται η προδικαστική απόφαση.</a:t>
            </a:r>
          </a:p>
        </p:txBody>
      </p:sp>
    </p:spTree>
    <p:extLst>
      <p:ext uri="{BB962C8B-B14F-4D97-AF65-F5344CB8AC3E}">
        <p14:creationId xmlns:p14="http://schemas.microsoft.com/office/powerpoint/2010/main" val="2711153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F26BC-1F0B-4FEF-AB6B-D7967AF33D7B}"/>
              </a:ext>
            </a:extLst>
          </p:cNvPr>
          <p:cNvSpPr>
            <a:spLocks noGrp="1"/>
          </p:cNvSpPr>
          <p:nvPr>
            <p:ph type="title"/>
          </p:nvPr>
        </p:nvSpPr>
        <p:spPr/>
        <p:txBody>
          <a:bodyPr/>
          <a:lstStyle/>
          <a:p>
            <a:r>
              <a:rPr lang="el-GR" dirty="0"/>
              <a:t>Διεθνής Εμπορική Διαιτησία</a:t>
            </a:r>
            <a:r>
              <a:rPr lang="en-US" dirty="0"/>
              <a:t> </a:t>
            </a:r>
            <a:r>
              <a:rPr lang="el-GR" dirty="0"/>
              <a:t>(</a:t>
            </a:r>
            <a:r>
              <a:rPr lang="en-US" dirty="0"/>
              <a:t>UNCITRAL)</a:t>
            </a:r>
            <a:endParaRPr lang="el-GR" dirty="0"/>
          </a:p>
        </p:txBody>
      </p:sp>
      <p:sp>
        <p:nvSpPr>
          <p:cNvPr id="3" name="Θέση περιεχομένου 2">
            <a:extLst>
              <a:ext uri="{FF2B5EF4-FFF2-40B4-BE49-F238E27FC236}">
                <a16:creationId xmlns:a16="http://schemas.microsoft.com/office/drawing/2014/main" id="{77746C30-16FA-47DF-AD8A-9CAEB34DB964}"/>
              </a:ext>
            </a:extLst>
          </p:cNvPr>
          <p:cNvSpPr>
            <a:spLocks noGrp="1"/>
          </p:cNvSpPr>
          <p:nvPr>
            <p:ph idx="1"/>
          </p:nvPr>
        </p:nvSpPr>
        <p:spPr/>
        <p:txBody>
          <a:bodyPr>
            <a:normAutofit/>
          </a:bodyPr>
          <a:lstStyle/>
          <a:p>
            <a:pPr algn="just">
              <a:lnSpc>
                <a:spcPct val="150000"/>
              </a:lnSpc>
              <a:spcBef>
                <a:spcPts val="0"/>
              </a:spcBef>
            </a:pPr>
            <a:r>
              <a:rPr lang="el-GR" dirty="0"/>
              <a:t>Το διαιτητικό δικαστήριο εφαρμόζει τους καθορισμένους κανόνες δικαίου</a:t>
            </a:r>
            <a:r>
              <a:rPr lang="en-US" dirty="0"/>
              <a:t> </a:t>
            </a:r>
            <a:r>
              <a:rPr lang="el-GR" dirty="0"/>
              <a:t>από τα μέρη, ανάλογα με την ουσία της διαφοράς. </a:t>
            </a:r>
            <a:endParaRPr lang="en-US" dirty="0"/>
          </a:p>
          <a:p>
            <a:pPr algn="just">
              <a:lnSpc>
                <a:spcPct val="150000"/>
              </a:lnSpc>
              <a:spcBef>
                <a:spcPts val="0"/>
              </a:spcBef>
            </a:pPr>
            <a:r>
              <a:rPr lang="en-US" dirty="0"/>
              <a:t>T</a:t>
            </a:r>
            <a:r>
              <a:rPr lang="el-GR" dirty="0"/>
              <a:t>ο διαιτητικό δικαστήριο αποφασίζει σύμφωνα</a:t>
            </a:r>
            <a:r>
              <a:rPr lang="en-US" dirty="0"/>
              <a:t> </a:t>
            </a:r>
            <a:r>
              <a:rPr lang="el-GR" dirty="0"/>
              <a:t>με τους όρους της σύμβασης, εάν υπάρχουν, και λαμβάνει υπόψη</a:t>
            </a:r>
            <a:r>
              <a:rPr lang="en-US" dirty="0"/>
              <a:t> </a:t>
            </a:r>
            <a:r>
              <a:rPr lang="el-GR" dirty="0"/>
              <a:t>οποιαδήποτε χρήση συναλλαγών που ισχύει για τη συναλλαγή.</a:t>
            </a:r>
          </a:p>
        </p:txBody>
      </p:sp>
    </p:spTree>
    <p:extLst>
      <p:ext uri="{BB962C8B-B14F-4D97-AF65-F5344CB8AC3E}">
        <p14:creationId xmlns:p14="http://schemas.microsoft.com/office/powerpoint/2010/main" val="172402116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Βερολίνο</Template>
  <TotalTime>306</TotalTime>
  <Words>3000</Words>
  <Application>Microsoft Office PowerPoint</Application>
  <PresentationFormat>Ευρεία οθόνη</PresentationFormat>
  <Paragraphs>140</Paragraphs>
  <Slides>35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35</vt:i4>
      </vt:variant>
    </vt:vector>
  </HeadingPairs>
  <TitlesOfParts>
    <vt:vector size="40" baseType="lpstr">
      <vt:lpstr>Arial</vt:lpstr>
      <vt:lpstr>Book Antiqua</vt:lpstr>
      <vt:lpstr>Calibri</vt:lpstr>
      <vt:lpstr>Calibri Light</vt:lpstr>
      <vt:lpstr>Θέμα του Office</vt:lpstr>
      <vt:lpstr>ΔΙΑΤΗΣΙΑ ΔΙΕΘΝΕΙΣ ΣΥΝΑΛΛΑΓΕΣ </vt:lpstr>
      <vt:lpstr>Ορισμός Διαιτησίας </vt:lpstr>
      <vt:lpstr>Διεθνής Εμπορική Διαιτησία </vt:lpstr>
      <vt:lpstr>Διεθνής Εμπορική Διαιτησία</vt:lpstr>
      <vt:lpstr>Διεθνής Εμπορική Διαιτησία (UNCITRAL)</vt:lpstr>
      <vt:lpstr>Διεθνής Εμπορική Διαιτησία (UNCITRAL)</vt:lpstr>
      <vt:lpstr>Διεθνής Εμπορική Διαιτησία (UNCITRAL)</vt:lpstr>
      <vt:lpstr>Διεθνής Εμπορική Διαιτησία (UNCITRAL)</vt:lpstr>
      <vt:lpstr>Διεθνής Εμπορική Διαιτησία (UNCITRAL)</vt:lpstr>
      <vt:lpstr>Διεθνής Εμπορική Διαιτησία (UNCITRAL)</vt:lpstr>
      <vt:lpstr>Διεθνής Εμπορική Διαιτησία (UNCITRAL)</vt:lpstr>
      <vt:lpstr>Σύμβαση των Ηνωμένων Εθνών για τη Διεθνή Πώληση Κινητών Πραγμάτων (Σύμβαση της Βιέννης ή Σύμβαση CISG) του 1980</vt:lpstr>
      <vt:lpstr>Case 1540: CISG 11, 14, 53, 59 Εθνική απόφαση ΕΦΕΤΕΙΟ ΤΙΡΑΝΩΝ 3072-2014  </vt:lpstr>
      <vt:lpstr>Case 1540: CISG 11, 14, 53, 59 </vt:lpstr>
      <vt:lpstr>Case 1540: CISG 11, 14, 53, 59 </vt:lpstr>
      <vt:lpstr>Case 1540: CISG 11, 14, 53, 59 </vt:lpstr>
      <vt:lpstr>Case 1540: CISG 11, 14, 53, 59 </vt:lpstr>
      <vt:lpstr>Case 1540: CISG 11, 14, 53, 59 </vt:lpstr>
      <vt:lpstr>Case 1540: CISG 11, 14, 53, 59 </vt:lpstr>
      <vt:lpstr>Case 1540: CISG 11, 14, 53, 59 </vt:lpstr>
      <vt:lpstr>Case 1540: CISG 11, 14, 53, 59 </vt:lpstr>
      <vt:lpstr>Case 1541: CISG 50</vt:lpstr>
      <vt:lpstr>Case 1541: CISG 50</vt:lpstr>
      <vt:lpstr>Case 1541: CISG 50</vt:lpstr>
      <vt:lpstr>Case 1541: CISG 50</vt:lpstr>
      <vt:lpstr>Case 1541: CISG 50</vt:lpstr>
      <vt:lpstr>Case 1541: CISG 50</vt:lpstr>
      <vt:lpstr>Case 1541: CISG 50</vt:lpstr>
      <vt:lpstr>International Chamber of Commerce </vt:lpstr>
      <vt:lpstr>International Chamber of Commerce </vt:lpstr>
      <vt:lpstr>International Chamber of Commerce </vt:lpstr>
      <vt:lpstr>Όροι Incoterms</vt:lpstr>
      <vt:lpstr>Όροι Incoterms</vt:lpstr>
      <vt:lpstr>Όροι Incoterms</vt:lpstr>
      <vt:lpstr>Διεθνές Κέντρο για την Επίλυση των Επενδυτικών Διαφορών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18</cp:revision>
  <dcterms:created xsi:type="dcterms:W3CDTF">2020-05-24T09:56:19Z</dcterms:created>
  <dcterms:modified xsi:type="dcterms:W3CDTF">2021-03-30T19:53:24Z</dcterms:modified>
</cp:coreProperties>
</file>