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356" r:id="rId3"/>
    <p:sldId id="325" r:id="rId4"/>
    <p:sldId id="326" r:id="rId5"/>
    <p:sldId id="329" r:id="rId6"/>
    <p:sldId id="327" r:id="rId7"/>
    <p:sldId id="328" r:id="rId8"/>
    <p:sldId id="330" r:id="rId9"/>
    <p:sldId id="257" r:id="rId10"/>
    <p:sldId id="258" r:id="rId11"/>
    <p:sldId id="259" r:id="rId12"/>
    <p:sldId id="269" r:id="rId13"/>
    <p:sldId id="331" r:id="rId14"/>
    <p:sldId id="270" r:id="rId15"/>
    <p:sldId id="271" r:id="rId16"/>
    <p:sldId id="332" r:id="rId17"/>
    <p:sldId id="264" r:id="rId18"/>
    <p:sldId id="265" r:id="rId19"/>
    <p:sldId id="266" r:id="rId20"/>
    <p:sldId id="267" r:id="rId21"/>
    <p:sldId id="341" r:id="rId22"/>
    <p:sldId id="342" r:id="rId23"/>
    <p:sldId id="261" r:id="rId24"/>
    <p:sldId id="263" r:id="rId25"/>
    <p:sldId id="262" r:id="rId26"/>
    <p:sldId id="278" r:id="rId27"/>
    <p:sldId id="279" r:id="rId28"/>
    <p:sldId id="343" r:id="rId29"/>
    <p:sldId id="280" r:id="rId30"/>
    <p:sldId id="281" r:id="rId31"/>
    <p:sldId id="282" r:id="rId32"/>
    <p:sldId id="283" r:id="rId33"/>
    <p:sldId id="284" r:id="rId34"/>
    <p:sldId id="285" r:id="rId35"/>
    <p:sldId id="344" r:id="rId36"/>
    <p:sldId id="286" r:id="rId37"/>
    <p:sldId id="289" r:id="rId38"/>
    <p:sldId id="290" r:id="rId39"/>
    <p:sldId id="291" r:id="rId40"/>
    <p:sldId id="313" r:id="rId41"/>
    <p:sldId id="314" r:id="rId42"/>
    <p:sldId id="315" r:id="rId43"/>
    <p:sldId id="351" r:id="rId44"/>
    <p:sldId id="293" r:id="rId45"/>
    <p:sldId id="295" r:id="rId46"/>
    <p:sldId id="352" r:id="rId47"/>
    <p:sldId id="353" r:id="rId48"/>
    <p:sldId id="354" r:id="rId49"/>
    <p:sldId id="299" r:id="rId50"/>
    <p:sldId id="304" r:id="rId51"/>
    <p:sldId id="305" r:id="rId52"/>
    <p:sldId id="306" r:id="rId53"/>
    <p:sldId id="308" r:id="rId54"/>
    <p:sldId id="355" r:id="rId55"/>
    <p:sldId id="309" r:id="rId56"/>
    <p:sldId id="350" r:id="rId57"/>
    <p:sldId id="311" r:id="rId58"/>
    <p:sldId id="345" r:id="rId59"/>
    <p:sldId id="348" r:id="rId60"/>
    <p:sldId id="346" r:id="rId61"/>
    <p:sldId id="347" r:id="rId62"/>
    <p:sldId id="349" r:id="rId63"/>
    <p:sldId id="333" r:id="rId64"/>
    <p:sldId id="334" r:id="rId65"/>
    <p:sldId id="335" r:id="rId66"/>
    <p:sldId id="336" r:id="rId67"/>
    <p:sldId id="338" r:id="rId68"/>
    <p:sldId id="340" r:id="rId69"/>
    <p:sldId id="316" r:id="rId70"/>
    <p:sldId id="317" r:id="rId71"/>
    <p:sldId id="318" r:id="rId72"/>
    <p:sldId id="359" r:id="rId73"/>
    <p:sldId id="360" r:id="rId74"/>
    <p:sldId id="361" r:id="rId75"/>
    <p:sldId id="362" r:id="rId76"/>
    <p:sldId id="373" r:id="rId77"/>
    <p:sldId id="374" r:id="rId78"/>
    <p:sldId id="375" r:id="rId79"/>
    <p:sldId id="376" r:id="rId80"/>
    <p:sldId id="377" r:id="rId81"/>
    <p:sldId id="378" r:id="rId82"/>
    <p:sldId id="379" r:id="rId83"/>
    <p:sldId id="380" r:id="rId84"/>
    <p:sldId id="363" r:id="rId85"/>
    <p:sldId id="364" r:id="rId86"/>
    <p:sldId id="381" r:id="rId87"/>
    <p:sldId id="382" r:id="rId88"/>
    <p:sldId id="383" r:id="rId89"/>
    <p:sldId id="384" r:id="rId90"/>
    <p:sldId id="405" r:id="rId91"/>
    <p:sldId id="385" r:id="rId92"/>
    <p:sldId id="406" r:id="rId93"/>
    <p:sldId id="386" r:id="rId94"/>
    <p:sldId id="387" r:id="rId95"/>
    <p:sldId id="388" r:id="rId9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09908054-9EA0-40DE-98EC-1BFA98E23C92}" type="datetimeFigureOut">
              <a:rPr lang="el-GR" smtClean="0"/>
              <a:t>27/3/2021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420FDF-681E-4A57-8C9D-63423739495E}" type="slidenum">
              <a:rPr lang="el-GR" smtClean="0"/>
              <a:t>‹#›</a:t>
            </a:fld>
            <a:endParaRPr lang="el-GR"/>
          </a:p>
        </p:txBody>
      </p:sp>
    </p:spTree>
    <p:extLst>
      <p:ext uri="{BB962C8B-B14F-4D97-AF65-F5344CB8AC3E}">
        <p14:creationId xmlns:p14="http://schemas.microsoft.com/office/powerpoint/2010/main" val="1775014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09908054-9EA0-40DE-98EC-1BFA98E23C92}" type="datetimeFigureOut">
              <a:rPr lang="el-GR" smtClean="0"/>
              <a:t>27/3/2021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C420FDF-681E-4A57-8C9D-63423739495E}" type="slidenum">
              <a:rPr lang="el-GR" smtClean="0"/>
              <a:t>‹#›</a:t>
            </a:fld>
            <a:endParaRPr lang="el-GR"/>
          </a:p>
        </p:txBody>
      </p:sp>
    </p:spTree>
    <p:extLst>
      <p:ext uri="{BB962C8B-B14F-4D97-AF65-F5344CB8AC3E}">
        <p14:creationId xmlns:p14="http://schemas.microsoft.com/office/powerpoint/2010/main" val="3747149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09908054-9EA0-40DE-98EC-1BFA98E23C92}" type="datetimeFigureOut">
              <a:rPr lang="el-GR" smtClean="0"/>
              <a:t>27/3/2021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420FDF-681E-4A57-8C9D-63423739495E}" type="slidenum">
              <a:rPr lang="el-GR" smtClean="0"/>
              <a:t>‹#›</a:t>
            </a:fld>
            <a:endParaRPr lang="el-GR"/>
          </a:p>
        </p:txBody>
      </p:sp>
    </p:spTree>
    <p:extLst>
      <p:ext uri="{BB962C8B-B14F-4D97-AF65-F5344CB8AC3E}">
        <p14:creationId xmlns:p14="http://schemas.microsoft.com/office/powerpoint/2010/main" val="4263646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a:t>Κάντε κλικ για να επεξεργαστείτε τον τίτλο υποδείγματος</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09908054-9EA0-40DE-98EC-1BFA98E23C92}" type="datetimeFigureOut">
              <a:rPr lang="el-GR" smtClean="0"/>
              <a:t>27/3/2021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420FDF-681E-4A57-8C9D-63423739495E}" type="slidenum">
              <a:rPr lang="el-GR" smtClean="0"/>
              <a:t>‹#›</a:t>
            </a:fld>
            <a:endParaRPr lang="el-G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3318275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09908054-9EA0-40DE-98EC-1BFA98E23C92}" type="datetimeFigureOut">
              <a:rPr lang="el-GR" smtClean="0"/>
              <a:t>27/3/2021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420FDF-681E-4A57-8C9D-63423739495E}" type="slidenum">
              <a:rPr lang="el-GR" smtClean="0"/>
              <a:t>‹#›</a:t>
            </a:fld>
            <a:endParaRPr lang="el-GR"/>
          </a:p>
        </p:txBody>
      </p:sp>
    </p:spTree>
    <p:extLst>
      <p:ext uri="{BB962C8B-B14F-4D97-AF65-F5344CB8AC3E}">
        <p14:creationId xmlns:p14="http://schemas.microsoft.com/office/powerpoint/2010/main" val="1113849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9908054-9EA0-40DE-98EC-1BFA98E23C92}" type="datetimeFigureOut">
              <a:rPr lang="el-GR" smtClean="0"/>
              <a:t>27/3/2021</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420FDF-681E-4A57-8C9D-63423739495E}" type="slidenum">
              <a:rPr lang="el-GR" smtClean="0"/>
              <a:t>‹#›</a:t>
            </a:fld>
            <a:endParaRPr lang="el-GR"/>
          </a:p>
        </p:txBody>
      </p:sp>
    </p:spTree>
    <p:extLst>
      <p:ext uri="{BB962C8B-B14F-4D97-AF65-F5344CB8AC3E}">
        <p14:creationId xmlns:p14="http://schemas.microsoft.com/office/powerpoint/2010/main" val="39700158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9908054-9EA0-40DE-98EC-1BFA98E23C92}" type="datetimeFigureOut">
              <a:rPr lang="el-GR" smtClean="0"/>
              <a:t>27/3/2021</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420FDF-681E-4A57-8C9D-63423739495E}" type="slidenum">
              <a:rPr lang="el-GR" smtClean="0"/>
              <a:t>‹#›</a:t>
            </a:fld>
            <a:endParaRPr lang="el-GR"/>
          </a:p>
        </p:txBody>
      </p:sp>
    </p:spTree>
    <p:extLst>
      <p:ext uri="{BB962C8B-B14F-4D97-AF65-F5344CB8AC3E}">
        <p14:creationId xmlns:p14="http://schemas.microsoft.com/office/powerpoint/2010/main" val="28344054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nchorCtr="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09908054-9EA0-40DE-98EC-1BFA98E23C92}" type="datetimeFigureOut">
              <a:rPr lang="el-GR" smtClean="0"/>
              <a:t>27/3/2021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420FDF-681E-4A57-8C9D-63423739495E}" type="slidenum">
              <a:rPr lang="el-GR" smtClean="0"/>
              <a:t>‹#›</a:t>
            </a:fld>
            <a:endParaRPr lang="el-GR"/>
          </a:p>
        </p:txBody>
      </p:sp>
    </p:spTree>
    <p:extLst>
      <p:ext uri="{BB962C8B-B14F-4D97-AF65-F5344CB8AC3E}">
        <p14:creationId xmlns:p14="http://schemas.microsoft.com/office/powerpoint/2010/main" val="21250874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09908054-9EA0-40DE-98EC-1BFA98E23C92}" type="datetimeFigureOut">
              <a:rPr lang="el-GR" smtClean="0"/>
              <a:t>27/3/2021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420FDF-681E-4A57-8C9D-63423739495E}" type="slidenum">
              <a:rPr lang="el-GR" smtClean="0"/>
              <a:t>‹#›</a:t>
            </a:fld>
            <a:endParaRPr lang="el-GR"/>
          </a:p>
        </p:txBody>
      </p:sp>
    </p:spTree>
    <p:extLst>
      <p:ext uri="{BB962C8B-B14F-4D97-AF65-F5344CB8AC3E}">
        <p14:creationId xmlns:p14="http://schemas.microsoft.com/office/powerpoint/2010/main" val="1867772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09908054-9EA0-40DE-98EC-1BFA98E23C92}" type="datetimeFigureOut">
              <a:rPr lang="el-GR" smtClean="0"/>
              <a:t>27/3/2021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420FDF-681E-4A57-8C9D-63423739495E}" type="slidenum">
              <a:rPr lang="el-GR" smtClean="0"/>
              <a:t>‹#›</a:t>
            </a:fld>
            <a:endParaRPr lang="el-GR"/>
          </a:p>
        </p:txBody>
      </p:sp>
    </p:spTree>
    <p:extLst>
      <p:ext uri="{BB962C8B-B14F-4D97-AF65-F5344CB8AC3E}">
        <p14:creationId xmlns:p14="http://schemas.microsoft.com/office/powerpoint/2010/main" val="1157464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09908054-9EA0-40DE-98EC-1BFA98E23C92}" type="datetimeFigureOut">
              <a:rPr lang="el-GR" smtClean="0"/>
              <a:t>27/3/2021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420FDF-681E-4A57-8C9D-63423739495E}" type="slidenum">
              <a:rPr lang="el-GR" smtClean="0"/>
              <a:t>‹#›</a:t>
            </a:fld>
            <a:endParaRPr lang="el-GR"/>
          </a:p>
        </p:txBody>
      </p:sp>
    </p:spTree>
    <p:extLst>
      <p:ext uri="{BB962C8B-B14F-4D97-AF65-F5344CB8AC3E}">
        <p14:creationId xmlns:p14="http://schemas.microsoft.com/office/powerpoint/2010/main" val="1908509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09908054-9EA0-40DE-98EC-1BFA98E23C92}" type="datetimeFigureOut">
              <a:rPr lang="el-GR" smtClean="0"/>
              <a:t>27/3/2021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C420FDF-681E-4A57-8C9D-63423739495E}" type="slidenum">
              <a:rPr lang="el-GR" smtClean="0"/>
              <a:t>‹#›</a:t>
            </a:fld>
            <a:endParaRPr lang="el-GR"/>
          </a:p>
        </p:txBody>
      </p:sp>
    </p:spTree>
    <p:extLst>
      <p:ext uri="{BB962C8B-B14F-4D97-AF65-F5344CB8AC3E}">
        <p14:creationId xmlns:p14="http://schemas.microsoft.com/office/powerpoint/2010/main" val="293655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09908054-9EA0-40DE-98EC-1BFA98E23C92}" type="datetimeFigureOut">
              <a:rPr lang="el-GR" smtClean="0"/>
              <a:t>27/3/2021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C420FDF-681E-4A57-8C9D-63423739495E}" type="slidenum">
              <a:rPr lang="el-GR" smtClean="0"/>
              <a:t>‹#›</a:t>
            </a:fld>
            <a:endParaRPr lang="el-GR"/>
          </a:p>
        </p:txBody>
      </p:sp>
    </p:spTree>
    <p:extLst>
      <p:ext uri="{BB962C8B-B14F-4D97-AF65-F5344CB8AC3E}">
        <p14:creationId xmlns:p14="http://schemas.microsoft.com/office/powerpoint/2010/main" val="602556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7" name="Date Placeholder 2"/>
          <p:cNvSpPr>
            <a:spLocks noGrp="1"/>
          </p:cNvSpPr>
          <p:nvPr>
            <p:ph type="dt" sz="half" idx="10"/>
          </p:nvPr>
        </p:nvSpPr>
        <p:spPr/>
        <p:txBody>
          <a:bodyPr/>
          <a:lstStyle/>
          <a:p>
            <a:fld id="{09908054-9EA0-40DE-98EC-1BFA98E23C92}" type="datetimeFigureOut">
              <a:rPr lang="el-GR" smtClean="0"/>
              <a:t>27/3/2021</a:t>
            </a:fld>
            <a:endParaRPr lang="el-GR"/>
          </a:p>
        </p:txBody>
      </p:sp>
      <p:sp>
        <p:nvSpPr>
          <p:cNvPr id="5" name="Footer Placeholder 3"/>
          <p:cNvSpPr>
            <a:spLocks noGrp="1"/>
          </p:cNvSpPr>
          <p:nvPr>
            <p:ph type="ftr" sz="quarter" idx="11"/>
          </p:nvPr>
        </p:nvSpPr>
        <p:spPr/>
        <p:txBody>
          <a:bodyPr/>
          <a:lstStyle/>
          <a:p>
            <a:endParaRPr lang="el-GR"/>
          </a:p>
        </p:txBody>
      </p:sp>
      <p:sp>
        <p:nvSpPr>
          <p:cNvPr id="6" name="Slide Number Placeholder 4"/>
          <p:cNvSpPr>
            <a:spLocks noGrp="1"/>
          </p:cNvSpPr>
          <p:nvPr>
            <p:ph type="sldNum" sz="quarter" idx="12"/>
          </p:nvPr>
        </p:nvSpPr>
        <p:spPr/>
        <p:txBody>
          <a:bodyPr/>
          <a:lstStyle/>
          <a:p>
            <a:fld id="{8C420FDF-681E-4A57-8C9D-63423739495E}" type="slidenum">
              <a:rPr lang="el-GR" smtClean="0"/>
              <a:t>‹#›</a:t>
            </a:fld>
            <a:endParaRPr lang="el-GR"/>
          </a:p>
        </p:txBody>
      </p:sp>
    </p:spTree>
    <p:extLst>
      <p:ext uri="{BB962C8B-B14F-4D97-AF65-F5344CB8AC3E}">
        <p14:creationId xmlns:p14="http://schemas.microsoft.com/office/powerpoint/2010/main" val="135020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9908054-9EA0-40DE-98EC-1BFA98E23C92}" type="datetimeFigureOut">
              <a:rPr lang="el-GR" smtClean="0"/>
              <a:t>27/3/2021</a:t>
            </a:fld>
            <a:endParaRPr lang="el-GR"/>
          </a:p>
        </p:txBody>
      </p:sp>
      <p:sp>
        <p:nvSpPr>
          <p:cNvPr id="5" name="Footer Placeholder 2"/>
          <p:cNvSpPr>
            <a:spLocks noGrp="1"/>
          </p:cNvSpPr>
          <p:nvPr>
            <p:ph type="ftr" sz="quarter" idx="11"/>
          </p:nvPr>
        </p:nvSpPr>
        <p:spPr/>
        <p:txBody>
          <a:bodyPr/>
          <a:lstStyle/>
          <a:p>
            <a:endParaRPr lang="el-GR"/>
          </a:p>
        </p:txBody>
      </p:sp>
      <p:sp>
        <p:nvSpPr>
          <p:cNvPr id="6" name="Slide Number Placeholder 3"/>
          <p:cNvSpPr>
            <a:spLocks noGrp="1"/>
          </p:cNvSpPr>
          <p:nvPr>
            <p:ph type="sldNum" sz="quarter" idx="12"/>
          </p:nvPr>
        </p:nvSpPr>
        <p:spPr/>
        <p:txBody>
          <a:bodyPr/>
          <a:lstStyle/>
          <a:p>
            <a:fld id="{8C420FDF-681E-4A57-8C9D-63423739495E}" type="slidenum">
              <a:rPr lang="el-GR" smtClean="0"/>
              <a:t>‹#›</a:t>
            </a:fld>
            <a:endParaRPr lang="el-GR"/>
          </a:p>
        </p:txBody>
      </p:sp>
    </p:spTree>
    <p:extLst>
      <p:ext uri="{BB962C8B-B14F-4D97-AF65-F5344CB8AC3E}">
        <p14:creationId xmlns:p14="http://schemas.microsoft.com/office/powerpoint/2010/main" val="1295536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7" name="Date Placeholder 4"/>
          <p:cNvSpPr>
            <a:spLocks noGrp="1"/>
          </p:cNvSpPr>
          <p:nvPr>
            <p:ph type="dt" sz="half" idx="10"/>
          </p:nvPr>
        </p:nvSpPr>
        <p:spPr/>
        <p:txBody>
          <a:bodyPr/>
          <a:lstStyle/>
          <a:p>
            <a:fld id="{09908054-9EA0-40DE-98EC-1BFA98E23C92}" type="datetimeFigureOut">
              <a:rPr lang="el-GR" smtClean="0"/>
              <a:t>27/3/2021</a:t>
            </a:fld>
            <a:endParaRPr lang="el-GR"/>
          </a:p>
        </p:txBody>
      </p:sp>
      <p:sp>
        <p:nvSpPr>
          <p:cNvPr id="5" name="Footer Placeholder 5"/>
          <p:cNvSpPr>
            <a:spLocks noGrp="1"/>
          </p:cNvSpPr>
          <p:nvPr>
            <p:ph type="ftr" sz="quarter" idx="11"/>
          </p:nvPr>
        </p:nvSpPr>
        <p:spPr/>
        <p:txBody>
          <a:bodyPr/>
          <a:lstStyle/>
          <a:p>
            <a:endParaRPr lang="el-GR"/>
          </a:p>
        </p:txBody>
      </p:sp>
      <p:sp>
        <p:nvSpPr>
          <p:cNvPr id="6" name="Slide Number Placeholder 6"/>
          <p:cNvSpPr>
            <a:spLocks noGrp="1"/>
          </p:cNvSpPr>
          <p:nvPr>
            <p:ph type="sldNum" sz="quarter" idx="12"/>
          </p:nvPr>
        </p:nvSpPr>
        <p:spPr/>
        <p:txBody>
          <a:bodyPr/>
          <a:lstStyle/>
          <a:p>
            <a:fld id="{8C420FDF-681E-4A57-8C9D-63423739495E}" type="slidenum">
              <a:rPr lang="el-GR" smtClean="0"/>
              <a:t>‹#›</a:t>
            </a:fld>
            <a:endParaRPr lang="el-GR"/>
          </a:p>
        </p:txBody>
      </p:sp>
    </p:spTree>
    <p:extLst>
      <p:ext uri="{BB962C8B-B14F-4D97-AF65-F5344CB8AC3E}">
        <p14:creationId xmlns:p14="http://schemas.microsoft.com/office/powerpoint/2010/main" val="3087366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09908054-9EA0-40DE-98EC-1BFA98E23C92}" type="datetimeFigureOut">
              <a:rPr lang="el-GR" smtClean="0"/>
              <a:t>27/3/2021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C420FDF-681E-4A57-8C9D-63423739495E}" type="slidenum">
              <a:rPr lang="el-GR" smtClean="0"/>
              <a:t>‹#›</a:t>
            </a:fld>
            <a:endParaRPr lang="el-GR"/>
          </a:p>
        </p:txBody>
      </p:sp>
    </p:spTree>
    <p:extLst>
      <p:ext uri="{BB962C8B-B14F-4D97-AF65-F5344CB8AC3E}">
        <p14:creationId xmlns:p14="http://schemas.microsoft.com/office/powerpoint/2010/main" val="3504167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9908054-9EA0-40DE-98EC-1BFA98E23C92}" type="datetimeFigureOut">
              <a:rPr lang="el-GR" smtClean="0"/>
              <a:t>27/3/2021</a:t>
            </a:fld>
            <a:endParaRPr lang="el-G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l-G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C420FDF-681E-4A57-8C9D-63423739495E}" type="slidenum">
              <a:rPr lang="el-GR" smtClean="0"/>
              <a:t>‹#›</a:t>
            </a:fld>
            <a:endParaRPr lang="el-GR"/>
          </a:p>
        </p:txBody>
      </p:sp>
    </p:spTree>
    <p:extLst>
      <p:ext uri="{BB962C8B-B14F-4D97-AF65-F5344CB8AC3E}">
        <p14:creationId xmlns:p14="http://schemas.microsoft.com/office/powerpoint/2010/main" val="1604970258"/>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02AA86-677A-49FD-A039-523CCB662D3D}"/>
              </a:ext>
            </a:extLst>
          </p:cNvPr>
          <p:cNvSpPr>
            <a:spLocks noGrp="1"/>
          </p:cNvSpPr>
          <p:nvPr>
            <p:ph type="ctrTitle"/>
          </p:nvPr>
        </p:nvSpPr>
        <p:spPr/>
        <p:txBody>
          <a:bodyPr/>
          <a:lstStyle/>
          <a:p>
            <a:r>
              <a:rPr lang="el-GR" sz="3200" dirty="0"/>
              <a:t>ΔΙΕΘΝΕΣ ΟΙΚΟΝΟΜΙΚΟ ΔΙΚΑΙΟ </a:t>
            </a:r>
          </a:p>
        </p:txBody>
      </p:sp>
      <p:sp>
        <p:nvSpPr>
          <p:cNvPr id="3" name="Υπότιτλος 2">
            <a:extLst>
              <a:ext uri="{FF2B5EF4-FFF2-40B4-BE49-F238E27FC236}">
                <a16:creationId xmlns:a16="http://schemas.microsoft.com/office/drawing/2014/main" id="{0BA44198-E6CE-4667-820B-116BE43D31B5}"/>
              </a:ext>
            </a:extLst>
          </p:cNvPr>
          <p:cNvSpPr>
            <a:spLocks noGrp="1"/>
          </p:cNvSpPr>
          <p:nvPr>
            <p:ph type="subTitle" idx="1"/>
          </p:nvPr>
        </p:nvSpPr>
        <p:spPr/>
        <p:txBody>
          <a:bodyPr/>
          <a:lstStyle/>
          <a:p>
            <a:r>
              <a:rPr lang="el-GR" dirty="0"/>
              <a:t>Το </a:t>
            </a:r>
            <a:r>
              <a:rPr lang="el-GR" dirty="0" err="1"/>
              <a:t>πολυμερεσ</a:t>
            </a:r>
            <a:r>
              <a:rPr lang="el-GR" dirty="0"/>
              <a:t> </a:t>
            </a:r>
            <a:r>
              <a:rPr lang="el-GR" dirty="0" err="1"/>
              <a:t>πλαισιο</a:t>
            </a:r>
            <a:r>
              <a:rPr lang="el-GR" dirty="0"/>
              <a:t> των </a:t>
            </a:r>
            <a:r>
              <a:rPr lang="el-GR" dirty="0" err="1"/>
              <a:t>εμπορικων</a:t>
            </a:r>
            <a:r>
              <a:rPr lang="el-GR" dirty="0"/>
              <a:t> </a:t>
            </a:r>
            <a:r>
              <a:rPr lang="el-GR" dirty="0" err="1"/>
              <a:t>σχεσεων</a:t>
            </a:r>
            <a:r>
              <a:rPr lang="el-GR" dirty="0"/>
              <a:t> </a:t>
            </a:r>
          </a:p>
        </p:txBody>
      </p:sp>
    </p:spTree>
    <p:extLst>
      <p:ext uri="{BB962C8B-B14F-4D97-AF65-F5344CB8AC3E}">
        <p14:creationId xmlns:p14="http://schemas.microsoft.com/office/powerpoint/2010/main" val="4179563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F2284F-C6C0-4AA1-890B-5F0C3E2A7E76}"/>
              </a:ext>
            </a:extLst>
          </p:cNvPr>
          <p:cNvSpPr>
            <a:spLocks noGrp="1"/>
          </p:cNvSpPr>
          <p:nvPr>
            <p:ph type="title"/>
          </p:nvPr>
        </p:nvSpPr>
        <p:spPr/>
        <p:txBody>
          <a:bodyPr/>
          <a:lstStyle/>
          <a:p>
            <a:pPr algn="ctr"/>
            <a:r>
              <a:rPr lang="el-GR" sz="3200" b="1" dirty="0">
                <a:latin typeface="Calibri" panose="020F0502020204030204" pitchFamily="34" charset="0"/>
                <a:cs typeface="Calibri" panose="020F0502020204030204" pitchFamily="34" charset="0"/>
              </a:rPr>
              <a:t>Ιστορική Αναδρομή</a:t>
            </a:r>
          </a:p>
        </p:txBody>
      </p:sp>
      <p:sp>
        <p:nvSpPr>
          <p:cNvPr id="3" name="Θέση περιεχομένου 2">
            <a:extLst>
              <a:ext uri="{FF2B5EF4-FFF2-40B4-BE49-F238E27FC236}">
                <a16:creationId xmlns:a16="http://schemas.microsoft.com/office/drawing/2014/main" id="{ADDB6C83-8770-4BC6-9F73-9719D7C94F04}"/>
              </a:ext>
            </a:extLst>
          </p:cNvPr>
          <p:cNvSpPr>
            <a:spLocks noGrp="1"/>
          </p:cNvSpPr>
          <p:nvPr>
            <p:ph idx="1"/>
          </p:nvPr>
        </p:nvSpPr>
        <p:spPr>
          <a:xfrm>
            <a:off x="1103312" y="1213338"/>
            <a:ext cx="8946541" cy="5512777"/>
          </a:xfrm>
        </p:spPr>
        <p:txBody>
          <a:bodyPr>
            <a:noAutofit/>
          </a:bodyPr>
          <a:lstStyle/>
          <a:p>
            <a:pPr algn="just"/>
            <a:r>
              <a:rPr lang="el-GR" sz="2400" dirty="0">
                <a:latin typeface="Book Antiqua" panose="02040602050305030304" pitchFamily="18" charset="0"/>
              </a:rPr>
              <a:t>Δεκέμβριος 1945 – Πρόσκληση των ΗΠΑ στους συμμάχους τους για την έναρξη διαπραγματεύσεων και την σύναψη πολυμερούς συμφωνίας με σκοπό την αμοιβαία μείωση των δασμών</a:t>
            </a:r>
          </a:p>
          <a:p>
            <a:pPr algn="just"/>
            <a:r>
              <a:rPr lang="el-GR" sz="2400" dirty="0">
                <a:latin typeface="Book Antiqua" panose="02040602050305030304" pitchFamily="18" charset="0"/>
              </a:rPr>
              <a:t>Φεβρουάριος 1946 – Ψήφισμα της Οικονομικής και Κοινωνικής Επιτροπής των ΗΕ – συνδιάσκεψη για τη δημιουργία ενός Χάρτη για ένα Διεθνή Οργανισμό Εμπορίου – Εγκαθίδρυση προπαρασκευαστικής Επιτροπής  </a:t>
            </a:r>
          </a:p>
          <a:p>
            <a:pPr algn="just"/>
            <a:r>
              <a:rPr lang="el-GR" sz="2400" dirty="0">
                <a:latin typeface="Book Antiqua" panose="02040602050305030304" pitchFamily="18" charset="0"/>
              </a:rPr>
              <a:t>Σύναψη της Γενικής Συμφωνίας Δασμών και Εμπορίου – Οκτώβριος 1947</a:t>
            </a:r>
            <a:r>
              <a:rPr lang="en-US" sz="2400" dirty="0">
                <a:latin typeface="Book Antiqua" panose="02040602050305030304" pitchFamily="18" charset="0"/>
              </a:rPr>
              <a:t>, </a:t>
            </a:r>
            <a:r>
              <a:rPr lang="el-GR" sz="2400" dirty="0">
                <a:latin typeface="Book Antiqua" panose="02040602050305030304" pitchFamily="18" charset="0"/>
              </a:rPr>
              <a:t>Έναρξη ισχύος Ιανουάριος 1948 – </a:t>
            </a:r>
            <a:r>
              <a:rPr lang="en-US" sz="2400" dirty="0">
                <a:latin typeface="Book Antiqua" panose="02040602050305030304" pitchFamily="18" charset="0"/>
              </a:rPr>
              <a:t>23</a:t>
            </a:r>
            <a:r>
              <a:rPr lang="el-GR" sz="2400" dirty="0">
                <a:latin typeface="Book Antiqua" panose="02040602050305030304" pitchFamily="18" charset="0"/>
              </a:rPr>
              <a:t> κράτη</a:t>
            </a:r>
            <a:r>
              <a:rPr lang="en-US" sz="2400" dirty="0">
                <a:latin typeface="Book Antiqua" panose="02040602050305030304" pitchFamily="18" charset="0"/>
              </a:rPr>
              <a:t> - </a:t>
            </a:r>
            <a:r>
              <a:rPr lang="el-GR" sz="2400" dirty="0">
                <a:latin typeface="Book Antiqua" panose="02040602050305030304" pitchFamily="18" charset="0"/>
              </a:rPr>
              <a:t> Πρωτόκολλο για την Προσωρινή Εφαρμογή της Γενικής Συμφωνίας Δασμών και Εμπορίου</a:t>
            </a:r>
            <a:r>
              <a:rPr lang="en-US" sz="2400" dirty="0">
                <a:latin typeface="Book Antiqua" panose="02040602050305030304" pitchFamily="18" charset="0"/>
              </a:rPr>
              <a:t> – </a:t>
            </a:r>
            <a:r>
              <a:rPr lang="el-GR" sz="2400" dirty="0">
                <a:latin typeface="Book Antiqua" panose="02040602050305030304" pitchFamily="18" charset="0"/>
              </a:rPr>
              <a:t>κύριοι διαπραγματευτές Ηνωμένο Βασίλειο και ΗΠΑ </a:t>
            </a:r>
          </a:p>
        </p:txBody>
      </p:sp>
    </p:spTree>
    <p:extLst>
      <p:ext uri="{BB962C8B-B14F-4D97-AF65-F5344CB8AC3E}">
        <p14:creationId xmlns:p14="http://schemas.microsoft.com/office/powerpoint/2010/main" val="3464259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426477-8A18-4901-8BE0-D8FA8885AEE4}"/>
              </a:ext>
            </a:extLst>
          </p:cNvPr>
          <p:cNvSpPr>
            <a:spLocks noGrp="1"/>
          </p:cNvSpPr>
          <p:nvPr>
            <p:ph type="title"/>
          </p:nvPr>
        </p:nvSpPr>
        <p:spPr/>
        <p:txBody>
          <a:bodyPr/>
          <a:lstStyle/>
          <a:p>
            <a:pPr algn="ctr"/>
            <a:r>
              <a:rPr lang="el-GR" sz="3200" b="1" dirty="0"/>
              <a:t>Ιστορική αναδρομή</a:t>
            </a:r>
          </a:p>
        </p:txBody>
      </p:sp>
      <p:sp>
        <p:nvSpPr>
          <p:cNvPr id="3" name="Θέση περιεχομένου 2">
            <a:extLst>
              <a:ext uri="{FF2B5EF4-FFF2-40B4-BE49-F238E27FC236}">
                <a16:creationId xmlns:a16="http://schemas.microsoft.com/office/drawing/2014/main" id="{5C12B834-BC74-40B9-8D0E-E38AEAB64AC3}"/>
              </a:ext>
            </a:extLst>
          </p:cNvPr>
          <p:cNvSpPr>
            <a:spLocks noGrp="1"/>
          </p:cNvSpPr>
          <p:nvPr>
            <p:ph idx="1"/>
          </p:nvPr>
        </p:nvSpPr>
        <p:spPr>
          <a:xfrm>
            <a:off x="1103312" y="1151792"/>
            <a:ext cx="8946541" cy="5407270"/>
          </a:xfrm>
        </p:spPr>
        <p:txBody>
          <a:bodyPr>
            <a:noAutofit/>
          </a:bodyPr>
          <a:lstStyle/>
          <a:p>
            <a:pPr algn="just"/>
            <a:r>
              <a:rPr lang="el-GR" sz="2400" dirty="0">
                <a:latin typeface="Book Antiqua" panose="02040602050305030304" pitchFamily="18" charset="0"/>
              </a:rPr>
              <a:t>Τον Μάρτιο του 1948 ολοκληρώθηκαν επιτυχώς οι διαπραγματεύσεις για τον Χάρτη της Αβάνας. Ο Χάρτης της Αβάνας (τυπικά η «Τελική Πράξη της Διάσκεψης των Ηνωμένων Εθνών για το Εμπόριο και την Απασχόληση») προέβλεπε την ίδρυση του</a:t>
            </a:r>
            <a:r>
              <a:rPr lang="en-US" sz="2400" dirty="0">
                <a:latin typeface="Book Antiqua" panose="02040602050305030304" pitchFamily="18" charset="0"/>
              </a:rPr>
              <a:t> </a:t>
            </a:r>
            <a:r>
              <a:rPr lang="el-GR" sz="2400" dirty="0">
                <a:latin typeface="Book Antiqua" panose="02040602050305030304" pitchFamily="18" charset="0"/>
              </a:rPr>
              <a:t>Διεθνούς Οργανισμού Εμπορίου  και έθεσε τους βασικούς κανόνες για το διεθνές εμπόριο και άλλα διεθνή οικονομικά θέματα. Υπογράφηκε από 56 χώρες στις 24 Μαρτίου 1948.</a:t>
            </a:r>
          </a:p>
          <a:p>
            <a:pPr algn="just"/>
            <a:r>
              <a:rPr lang="el-GR" sz="2400" dirty="0">
                <a:latin typeface="Book Antiqua" panose="02040602050305030304" pitchFamily="18" charset="0"/>
              </a:rPr>
              <a:t>Ο Χάρτης δεν τέθηκε ποτέ σε ισχύ, εν μέρει επειδή το 1950 η κυβέρνηση των Ηνωμένων Πολιτειών ανακοίνωσε ότι δεν θα υποβάλει τη Συνθήκη στη Γερουσία των Ηνωμένων Πολιτειών για επικύρωση. Λόγω της αμερικανικής απόρριψης του Χάρτη, κανένα άλλο κράτος δεν επικύρωσε τη συνθήκη. </a:t>
            </a:r>
          </a:p>
        </p:txBody>
      </p:sp>
    </p:spTree>
    <p:extLst>
      <p:ext uri="{BB962C8B-B14F-4D97-AF65-F5344CB8AC3E}">
        <p14:creationId xmlns:p14="http://schemas.microsoft.com/office/powerpoint/2010/main" val="2717353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23BA24-6272-4E94-9F27-8073A83BA0C3}"/>
              </a:ext>
            </a:extLst>
          </p:cNvPr>
          <p:cNvSpPr>
            <a:spLocks noGrp="1"/>
          </p:cNvSpPr>
          <p:nvPr>
            <p:ph type="title"/>
          </p:nvPr>
        </p:nvSpPr>
        <p:spPr/>
        <p:txBody>
          <a:bodyPr/>
          <a:lstStyle/>
          <a:p>
            <a:r>
              <a:rPr lang="el-GR" sz="3200" dirty="0">
                <a:latin typeface="Book Antiqua" panose="02040602050305030304" pitchFamily="18" charset="0"/>
              </a:rPr>
              <a:t>Γύροι Διαπραγματεύσεων </a:t>
            </a:r>
          </a:p>
        </p:txBody>
      </p:sp>
      <p:sp>
        <p:nvSpPr>
          <p:cNvPr id="3" name="Θέση περιεχομένου 2">
            <a:extLst>
              <a:ext uri="{FF2B5EF4-FFF2-40B4-BE49-F238E27FC236}">
                <a16:creationId xmlns:a16="http://schemas.microsoft.com/office/drawing/2014/main" id="{A6161D89-E8A9-4CB9-AE6A-C83E00C96CB9}"/>
              </a:ext>
            </a:extLst>
          </p:cNvPr>
          <p:cNvSpPr>
            <a:spLocks noGrp="1"/>
          </p:cNvSpPr>
          <p:nvPr>
            <p:ph idx="1"/>
          </p:nvPr>
        </p:nvSpPr>
        <p:spPr/>
        <p:txBody>
          <a:bodyPr>
            <a:normAutofit/>
          </a:bodyPr>
          <a:lstStyle/>
          <a:p>
            <a:pPr algn="just"/>
            <a:r>
              <a:rPr lang="el-GR" dirty="0"/>
              <a:t>Οι πρώτοι έξι γύροι διαπραγματεύσεων – σημαντικές μειώσεις δασμών </a:t>
            </a:r>
          </a:p>
          <a:p>
            <a:pPr algn="just"/>
            <a:r>
              <a:rPr lang="en-US" dirty="0"/>
              <a:t>1947	</a:t>
            </a:r>
            <a:r>
              <a:rPr lang="el-GR" dirty="0"/>
              <a:t> </a:t>
            </a:r>
            <a:r>
              <a:rPr lang="en-US" dirty="0"/>
              <a:t>Geneva	</a:t>
            </a:r>
            <a:endParaRPr lang="el-GR" dirty="0"/>
          </a:p>
          <a:p>
            <a:pPr algn="just"/>
            <a:r>
              <a:rPr lang="en-US" dirty="0"/>
              <a:t>1949	Annecy	</a:t>
            </a:r>
            <a:endParaRPr lang="el-GR" dirty="0"/>
          </a:p>
          <a:p>
            <a:pPr algn="just"/>
            <a:r>
              <a:rPr lang="en-US" dirty="0"/>
              <a:t>1951	</a:t>
            </a:r>
            <a:r>
              <a:rPr lang="en-US" dirty="0" err="1"/>
              <a:t>Torquay</a:t>
            </a:r>
            <a:r>
              <a:rPr lang="en-US" dirty="0"/>
              <a:t>	</a:t>
            </a:r>
            <a:endParaRPr lang="el-GR" dirty="0"/>
          </a:p>
          <a:p>
            <a:pPr algn="just"/>
            <a:r>
              <a:rPr lang="en-US" dirty="0"/>
              <a:t>1956</a:t>
            </a:r>
            <a:r>
              <a:rPr lang="el-GR" dirty="0"/>
              <a:t> </a:t>
            </a:r>
            <a:r>
              <a:rPr lang="en-US" dirty="0"/>
              <a:t>Geneva	</a:t>
            </a:r>
            <a:r>
              <a:rPr lang="el-GR" dirty="0"/>
              <a:t>                              </a:t>
            </a:r>
            <a:endParaRPr lang="en-US" dirty="0"/>
          </a:p>
          <a:p>
            <a:pPr algn="just"/>
            <a:r>
              <a:rPr lang="en-US" dirty="0"/>
              <a:t>1960-1961</a:t>
            </a:r>
            <a:r>
              <a:rPr lang="el-GR" dirty="0"/>
              <a:t> </a:t>
            </a:r>
            <a:r>
              <a:rPr lang="en-US" dirty="0"/>
              <a:t>Geneva</a:t>
            </a:r>
            <a:r>
              <a:rPr lang="el-GR" dirty="0"/>
              <a:t> </a:t>
            </a:r>
            <a:r>
              <a:rPr lang="en-US" dirty="0"/>
              <a:t>Dillon Round</a:t>
            </a:r>
            <a:endParaRPr lang="el-GR" dirty="0"/>
          </a:p>
          <a:p>
            <a:pPr algn="just"/>
            <a:r>
              <a:rPr lang="en-US" dirty="0"/>
              <a:t>	1964-1967	Geneva</a:t>
            </a:r>
            <a:r>
              <a:rPr lang="el-GR" dirty="0"/>
              <a:t> </a:t>
            </a:r>
            <a:r>
              <a:rPr lang="en-US" dirty="0"/>
              <a:t>Kennedy Round</a:t>
            </a:r>
          </a:p>
        </p:txBody>
      </p:sp>
    </p:spTree>
    <p:extLst>
      <p:ext uri="{BB962C8B-B14F-4D97-AF65-F5344CB8AC3E}">
        <p14:creationId xmlns:p14="http://schemas.microsoft.com/office/powerpoint/2010/main" val="569321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B43166-3778-4DCD-8674-CA64838E5334}"/>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Γύροι Διαπραγματεύσεων </a:t>
            </a:r>
            <a:endParaRPr lang="el-GR" dirty="0"/>
          </a:p>
        </p:txBody>
      </p:sp>
      <p:sp>
        <p:nvSpPr>
          <p:cNvPr id="3" name="Θέση περιεχομένου 2">
            <a:extLst>
              <a:ext uri="{FF2B5EF4-FFF2-40B4-BE49-F238E27FC236}">
                <a16:creationId xmlns:a16="http://schemas.microsoft.com/office/drawing/2014/main" id="{518CE073-D69B-4DFE-A6FE-FBEBA72DB867}"/>
              </a:ext>
            </a:extLst>
          </p:cNvPr>
          <p:cNvSpPr>
            <a:spLocks noGrp="1"/>
          </p:cNvSpPr>
          <p:nvPr>
            <p:ph idx="1"/>
          </p:nvPr>
        </p:nvSpPr>
        <p:spPr/>
        <p:txBody>
          <a:bodyPr/>
          <a:lstStyle/>
          <a:p>
            <a:r>
              <a:rPr lang="el-GR" dirty="0"/>
              <a:t>Ο 7</a:t>
            </a:r>
            <a:r>
              <a:rPr lang="el-GR" baseline="30000" dirty="0"/>
              <a:t>ος</a:t>
            </a:r>
            <a:r>
              <a:rPr lang="el-GR" dirty="0"/>
              <a:t> και ο 8</a:t>
            </a:r>
            <a:r>
              <a:rPr lang="el-GR" baseline="30000" dirty="0"/>
              <a:t>ος</a:t>
            </a:r>
            <a:r>
              <a:rPr lang="el-GR" dirty="0"/>
              <a:t> Γύρος διαπραγματεύσεων </a:t>
            </a:r>
          </a:p>
          <a:p>
            <a:r>
              <a:rPr lang="en-US" dirty="0"/>
              <a:t>1973-1979	Geneva</a:t>
            </a:r>
            <a:r>
              <a:rPr lang="el-GR" dirty="0"/>
              <a:t> </a:t>
            </a:r>
            <a:r>
              <a:rPr lang="en-US" dirty="0"/>
              <a:t>Tokyo Round		</a:t>
            </a:r>
            <a:r>
              <a:rPr lang="el-GR" dirty="0"/>
              <a:t>                                                                       </a:t>
            </a:r>
          </a:p>
          <a:p>
            <a:r>
              <a:rPr lang="en-US" dirty="0"/>
              <a:t>1986-1994	Geneva</a:t>
            </a:r>
            <a:r>
              <a:rPr lang="el-GR" dirty="0"/>
              <a:t> </a:t>
            </a:r>
            <a:r>
              <a:rPr lang="en-US" dirty="0"/>
              <a:t>Uruguay Round</a:t>
            </a:r>
            <a:endParaRPr lang="el-GR" dirty="0"/>
          </a:p>
        </p:txBody>
      </p:sp>
    </p:spTree>
    <p:extLst>
      <p:ext uri="{BB962C8B-B14F-4D97-AF65-F5344CB8AC3E}">
        <p14:creationId xmlns:p14="http://schemas.microsoft.com/office/powerpoint/2010/main" val="2192710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41381F-57BE-426A-AC74-AD856863FFB6}"/>
              </a:ext>
            </a:extLst>
          </p:cNvPr>
          <p:cNvSpPr>
            <a:spLocks noGrp="1"/>
          </p:cNvSpPr>
          <p:nvPr>
            <p:ph type="title"/>
          </p:nvPr>
        </p:nvSpPr>
        <p:spPr/>
        <p:txBody>
          <a:bodyPr/>
          <a:lstStyle/>
          <a:p>
            <a:r>
              <a:rPr lang="el-GR" sz="3200" dirty="0"/>
              <a:t>Ο Γύρος του Τόκιο 7</a:t>
            </a:r>
            <a:r>
              <a:rPr lang="el-GR" sz="3200" baseline="30000" dirty="0"/>
              <a:t>ος</a:t>
            </a:r>
            <a:r>
              <a:rPr lang="el-GR" sz="3200" dirty="0"/>
              <a:t> </a:t>
            </a:r>
          </a:p>
        </p:txBody>
      </p:sp>
      <p:sp>
        <p:nvSpPr>
          <p:cNvPr id="3" name="Θέση περιεχομένου 2">
            <a:extLst>
              <a:ext uri="{FF2B5EF4-FFF2-40B4-BE49-F238E27FC236}">
                <a16:creationId xmlns:a16="http://schemas.microsoft.com/office/drawing/2014/main" id="{3939E632-B8BB-4E31-B347-9845B628EBE5}"/>
              </a:ext>
            </a:extLst>
          </p:cNvPr>
          <p:cNvSpPr>
            <a:spLocks noGrp="1"/>
          </p:cNvSpPr>
          <p:nvPr>
            <p:ph idx="1"/>
          </p:nvPr>
        </p:nvSpPr>
        <p:spPr/>
        <p:txBody>
          <a:bodyPr>
            <a:normAutofit/>
          </a:bodyPr>
          <a:lstStyle/>
          <a:p>
            <a:pPr algn="just"/>
            <a:r>
              <a:rPr lang="el-GR" dirty="0">
                <a:latin typeface="Book Antiqua" panose="02040602050305030304" pitchFamily="18" charset="0"/>
              </a:rPr>
              <a:t>Ο γύρος του Τόκιο διήρκεσε από το 1973 έως το 1979, με συμμετοχή 102 χωρών. Συνέχισε τις προσπάθειες της ΓΣΔΕ για σταδιακή μείωση των δασμών. Τα αποτελέσματα περιλάμβαναν κατά μέσο όρο ένα τρίτο μείωση των τελωνειακών δασμών στις εννέα μεγάλες βιομηχανικές αγορές του κόσμου, μειώνοντας τον μέσο συντελεστή στα βιομηχανικά προϊόντα σε 4,7%. – Προσπάθεια να ρυθμιστεί η μη δασμολογική προστασία</a:t>
            </a:r>
          </a:p>
          <a:p>
            <a:pPr algn="just"/>
            <a:r>
              <a:rPr lang="el-GR" dirty="0">
                <a:latin typeface="Book Antiqua" panose="02040602050305030304" pitchFamily="18" charset="0"/>
              </a:rPr>
              <a:t>Συμφωνήθηκε η προτιμησιακή μεταχείριση των εξαγωγών κατεργασμένων και βιομηχανικών προϊόντων των αναπτυσσομένων χωρών  με την υιοθέτηση συστήματος γενικευμένων προτιμήσεων </a:t>
            </a:r>
          </a:p>
          <a:p>
            <a:pPr algn="just"/>
            <a:r>
              <a:rPr lang="el-GR" dirty="0">
                <a:latin typeface="Book Antiqua" panose="02040602050305030304" pitchFamily="18" charset="0"/>
              </a:rPr>
              <a:t>Η </a:t>
            </a:r>
            <a:r>
              <a:rPr lang="el-GR" dirty="0" err="1">
                <a:latin typeface="Book Antiqua" panose="02040602050305030304" pitchFamily="18" charset="0"/>
              </a:rPr>
              <a:t>πολυϊνική</a:t>
            </a:r>
            <a:r>
              <a:rPr lang="el-GR" dirty="0">
                <a:latin typeface="Book Antiqua" panose="02040602050305030304" pitchFamily="18" charset="0"/>
              </a:rPr>
              <a:t> συμφωνία επέτρεψε στις αναπτυγμένες χώρες να διατηρήσουν ποσοτικούς περιορισμούς έναντι των αναπτυσσομένων χωρών στις εισαγωγές κλωστοϋφαντουργικών προϊόντων </a:t>
            </a:r>
          </a:p>
        </p:txBody>
      </p:sp>
    </p:spTree>
    <p:extLst>
      <p:ext uri="{BB962C8B-B14F-4D97-AF65-F5344CB8AC3E}">
        <p14:creationId xmlns:p14="http://schemas.microsoft.com/office/powerpoint/2010/main" val="1608961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AEEBB3-EC10-419A-B3EB-72139039614D}"/>
              </a:ext>
            </a:extLst>
          </p:cNvPr>
          <p:cNvSpPr>
            <a:spLocks noGrp="1"/>
          </p:cNvSpPr>
          <p:nvPr>
            <p:ph type="title"/>
          </p:nvPr>
        </p:nvSpPr>
        <p:spPr/>
        <p:txBody>
          <a:bodyPr/>
          <a:lstStyle/>
          <a:p>
            <a:r>
              <a:rPr lang="el-GR" dirty="0"/>
              <a:t>Γύρος της Ουρουγουάης 8</a:t>
            </a:r>
            <a:r>
              <a:rPr lang="el-GR" baseline="30000" dirty="0"/>
              <a:t>ος</a:t>
            </a:r>
            <a:r>
              <a:rPr lang="el-GR" dirty="0"/>
              <a:t> </a:t>
            </a:r>
          </a:p>
        </p:txBody>
      </p:sp>
      <p:sp>
        <p:nvSpPr>
          <p:cNvPr id="3" name="Θέση περιεχομένου 2">
            <a:extLst>
              <a:ext uri="{FF2B5EF4-FFF2-40B4-BE49-F238E27FC236}">
                <a16:creationId xmlns:a16="http://schemas.microsoft.com/office/drawing/2014/main" id="{8097CF09-94FF-423C-9E2D-91CCB5B013C4}"/>
              </a:ext>
            </a:extLst>
          </p:cNvPr>
          <p:cNvSpPr>
            <a:spLocks noGrp="1"/>
          </p:cNvSpPr>
          <p:nvPr>
            <p:ph idx="1"/>
          </p:nvPr>
        </p:nvSpPr>
        <p:spPr/>
        <p:txBody>
          <a:bodyPr>
            <a:normAutofit/>
          </a:bodyPr>
          <a:lstStyle/>
          <a:p>
            <a:pPr marL="0" indent="0">
              <a:buNone/>
            </a:pPr>
            <a:r>
              <a:rPr lang="el-GR" dirty="0">
                <a:latin typeface="Book Antiqua" panose="02040602050305030304" pitchFamily="18" charset="0"/>
              </a:rPr>
              <a:t>Ίδρυση του Παγκόσμιου Οργανισμού Εμπορίου – Η ιδρυτική συμφωνία υπογράφηκε στο </a:t>
            </a:r>
            <a:r>
              <a:rPr lang="en-US" dirty="0">
                <a:latin typeface="Book Antiqua" panose="02040602050305030304" pitchFamily="18" charset="0"/>
              </a:rPr>
              <a:t>Marrakesh</a:t>
            </a:r>
            <a:r>
              <a:rPr lang="el-GR" dirty="0">
                <a:latin typeface="Book Antiqua" panose="02040602050305030304" pitchFamily="18" charset="0"/>
              </a:rPr>
              <a:t> το 1994, είχε ως συνέπεια την ίδρυση του ΠΟΕ και άρχισε να ισχύει την 01.01.1995</a:t>
            </a:r>
          </a:p>
          <a:p>
            <a:pPr marL="0" indent="0">
              <a:buNone/>
            </a:pPr>
            <a:r>
              <a:rPr lang="el-GR" dirty="0">
                <a:latin typeface="Book Antiqua" panose="02040602050305030304" pitchFamily="18" charset="0"/>
              </a:rPr>
              <a:t>Οι βασικές συμφωνίες του ΠΟΕ είναι:</a:t>
            </a:r>
          </a:p>
          <a:p>
            <a:r>
              <a:rPr lang="el-GR" dirty="0">
                <a:latin typeface="Book Antiqua" panose="02040602050305030304" pitchFamily="18" charset="0"/>
              </a:rPr>
              <a:t>• η  ΓΣΔΕ (</a:t>
            </a:r>
            <a:r>
              <a:rPr lang="en-US" dirty="0">
                <a:latin typeface="Book Antiqua" panose="02040602050305030304" pitchFamily="18" charset="0"/>
              </a:rPr>
              <a:t>G</a:t>
            </a:r>
            <a:r>
              <a:rPr lang="el-GR" dirty="0">
                <a:latin typeface="Book Antiqua" panose="02040602050305030304" pitchFamily="18" charset="0"/>
              </a:rPr>
              <a:t>ΑΤΤ) ή </a:t>
            </a:r>
            <a:r>
              <a:rPr lang="en-US" dirty="0">
                <a:latin typeface="Book Antiqua" panose="02040602050305030304" pitchFamily="18" charset="0"/>
              </a:rPr>
              <a:t>GATT</a:t>
            </a:r>
            <a:r>
              <a:rPr lang="el-GR" dirty="0">
                <a:latin typeface="Book Antiqua" panose="02040602050305030304" pitchFamily="18" charset="0"/>
              </a:rPr>
              <a:t> του 1994. </a:t>
            </a:r>
          </a:p>
          <a:p>
            <a:pPr marL="0" indent="0">
              <a:buNone/>
            </a:pPr>
            <a:r>
              <a:rPr lang="el-GR" dirty="0">
                <a:latin typeface="Book Antiqua" panose="02040602050305030304" pitchFamily="18" charset="0"/>
              </a:rPr>
              <a:t>Εκείνο που πρέπει να σημειωθεί είναι ότι το αρχικό κείμενο της </a:t>
            </a:r>
            <a:r>
              <a:rPr lang="en-US" dirty="0">
                <a:latin typeface="Book Antiqua" panose="02040602050305030304" pitchFamily="18" charset="0"/>
              </a:rPr>
              <a:t>GATT</a:t>
            </a:r>
            <a:r>
              <a:rPr lang="el-GR" dirty="0">
                <a:latin typeface="Book Antiqua" panose="02040602050305030304" pitchFamily="18" charset="0"/>
              </a:rPr>
              <a:t>, που συνήφθη όταν υπογράφηκε η ανωτέρω συμφωνία το 1947 δεν καταργήθηκε αλλά συμπεριλαμβάνεται στην </a:t>
            </a:r>
            <a:r>
              <a:rPr lang="en-US" dirty="0">
                <a:latin typeface="Book Antiqua" panose="02040602050305030304" pitchFamily="18" charset="0"/>
              </a:rPr>
              <a:t>GATT</a:t>
            </a:r>
            <a:r>
              <a:rPr lang="el-GR" dirty="0">
                <a:latin typeface="Book Antiqua" panose="02040602050305030304" pitchFamily="18" charset="0"/>
              </a:rPr>
              <a:t> του 1994. </a:t>
            </a:r>
          </a:p>
          <a:p>
            <a:r>
              <a:rPr lang="el-GR" dirty="0">
                <a:latin typeface="Book Antiqua" panose="02040602050305030304" pitchFamily="18" charset="0"/>
              </a:rPr>
              <a:t>Τη Γενική Συμφωνία Συναλλαγών στον Τομέα Υπηρεσιών (</a:t>
            </a:r>
            <a:r>
              <a:rPr lang="en-US" dirty="0">
                <a:latin typeface="Book Antiqua" panose="02040602050305030304" pitchFamily="18" charset="0"/>
              </a:rPr>
              <a:t>G</a:t>
            </a:r>
            <a:r>
              <a:rPr lang="el-GR" dirty="0">
                <a:latin typeface="Book Antiqua" panose="02040602050305030304" pitchFamily="18" charset="0"/>
              </a:rPr>
              <a:t>ΑΤ</a:t>
            </a:r>
            <a:r>
              <a:rPr lang="en-US" dirty="0">
                <a:latin typeface="Book Antiqua" panose="02040602050305030304" pitchFamily="18" charset="0"/>
              </a:rPr>
              <a:t>S</a:t>
            </a:r>
            <a:r>
              <a:rPr lang="el-GR" dirty="0">
                <a:latin typeface="Book Antiqua" panose="02040602050305030304" pitchFamily="18" charset="0"/>
              </a:rPr>
              <a:t>)</a:t>
            </a:r>
          </a:p>
          <a:p>
            <a:r>
              <a:rPr lang="el-GR" dirty="0">
                <a:latin typeface="Book Antiqua" panose="02040602050305030304" pitchFamily="18" charset="0"/>
              </a:rPr>
              <a:t>Τη Συμφωνία για τα Δικαιώματα Πνευματικής Ιδιοκτησίας (Τ</a:t>
            </a:r>
            <a:r>
              <a:rPr lang="en-US" dirty="0">
                <a:latin typeface="Book Antiqua" panose="02040602050305030304" pitchFamily="18" charset="0"/>
              </a:rPr>
              <a:t>RIPS</a:t>
            </a:r>
            <a:r>
              <a:rPr lang="el-GR" dirty="0">
                <a:latin typeface="Book Antiqua" panose="02040602050305030304" pitchFamily="18" charset="0"/>
              </a:rPr>
              <a:t>).</a:t>
            </a:r>
          </a:p>
          <a:p>
            <a:pPr marL="0" indent="0">
              <a:buNone/>
            </a:pPr>
            <a:endParaRPr lang="el-GR" dirty="0"/>
          </a:p>
        </p:txBody>
      </p:sp>
    </p:spTree>
    <p:extLst>
      <p:ext uri="{BB962C8B-B14F-4D97-AF65-F5344CB8AC3E}">
        <p14:creationId xmlns:p14="http://schemas.microsoft.com/office/powerpoint/2010/main" val="2586137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F2D6B5-D156-4260-A364-E5F44697E38A}"/>
              </a:ext>
            </a:extLst>
          </p:cNvPr>
          <p:cNvSpPr>
            <a:spLocks noGrp="1"/>
          </p:cNvSpPr>
          <p:nvPr>
            <p:ph type="title"/>
          </p:nvPr>
        </p:nvSpPr>
        <p:spPr/>
        <p:txBody>
          <a:bodyPr/>
          <a:lstStyle/>
          <a:p>
            <a:r>
              <a:rPr lang="el-GR" dirty="0"/>
              <a:t>Ο Γύρος της </a:t>
            </a:r>
            <a:r>
              <a:rPr lang="el-GR" dirty="0" err="1"/>
              <a:t>Ντόχα</a:t>
            </a:r>
            <a:r>
              <a:rPr lang="el-GR" dirty="0"/>
              <a:t> 9</a:t>
            </a:r>
            <a:r>
              <a:rPr lang="el-GR" baseline="30000" dirty="0"/>
              <a:t>ος</a:t>
            </a:r>
            <a:r>
              <a:rPr lang="el-GR" dirty="0"/>
              <a:t> </a:t>
            </a:r>
          </a:p>
        </p:txBody>
      </p:sp>
      <p:sp>
        <p:nvSpPr>
          <p:cNvPr id="3" name="Θέση περιεχομένου 2">
            <a:extLst>
              <a:ext uri="{FF2B5EF4-FFF2-40B4-BE49-F238E27FC236}">
                <a16:creationId xmlns:a16="http://schemas.microsoft.com/office/drawing/2014/main" id="{2B070409-8748-41E2-BECA-0339DFEAF32E}"/>
              </a:ext>
            </a:extLst>
          </p:cNvPr>
          <p:cNvSpPr>
            <a:spLocks noGrp="1"/>
          </p:cNvSpPr>
          <p:nvPr>
            <p:ph idx="1"/>
          </p:nvPr>
        </p:nvSpPr>
        <p:spPr/>
        <p:txBody>
          <a:bodyPr>
            <a:normAutofit/>
          </a:bodyPr>
          <a:lstStyle/>
          <a:p>
            <a:pPr algn="just"/>
            <a:r>
              <a:rPr lang="el-GR" sz="2400" dirty="0"/>
              <a:t>Ο Γύρος της </a:t>
            </a:r>
            <a:r>
              <a:rPr lang="el-GR" sz="2400" dirty="0" err="1"/>
              <a:t>Ντόχα</a:t>
            </a:r>
            <a:r>
              <a:rPr lang="el-GR" sz="2400" dirty="0"/>
              <a:t> ξεκίνησε το 2001 για την επίτευξη σημαντικής μεταρρύθμισης του διεθνούς εμπορικού συστήματος μέσω της εισαγωγής χαμηλότερων εμπορικών φραγμών και αναθεωρημένων εμπορικών κανόνων. Βασικός στόχος του αναπτυξιακού προγράμματος της </a:t>
            </a:r>
            <a:r>
              <a:rPr lang="el-GR" sz="2400" dirty="0" err="1"/>
              <a:t>Ντόχα</a:t>
            </a:r>
            <a:r>
              <a:rPr lang="el-GR" sz="2400" dirty="0"/>
              <a:t> είναι η βελτίωση των εμπορικών προοπτικών των αναπτυσσόμενων χωρών. </a:t>
            </a:r>
          </a:p>
          <a:p>
            <a:pPr algn="just"/>
            <a:r>
              <a:rPr lang="el-GR" sz="2400" dirty="0"/>
              <a:t>Τομείς – Αγροτικά προϊόντα  - υπηρεσίες – πνευματική ιδιοκτησία – σύστημα επίλυσης διαφορών – εμπόριο και περιβάλλον</a:t>
            </a:r>
          </a:p>
        </p:txBody>
      </p:sp>
    </p:spTree>
    <p:extLst>
      <p:ext uri="{BB962C8B-B14F-4D97-AF65-F5344CB8AC3E}">
        <p14:creationId xmlns:p14="http://schemas.microsoft.com/office/powerpoint/2010/main" val="3599862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E69E7B-D4C0-415F-A952-45914022E45E}"/>
              </a:ext>
            </a:extLst>
          </p:cNvPr>
          <p:cNvSpPr>
            <a:spLocks noGrp="1"/>
          </p:cNvSpPr>
          <p:nvPr>
            <p:ph type="title"/>
          </p:nvPr>
        </p:nvSpPr>
        <p:spPr/>
        <p:txBody>
          <a:bodyPr/>
          <a:lstStyle/>
          <a:p>
            <a:r>
              <a:rPr lang="el-GR" sz="3200" dirty="0">
                <a:latin typeface="Book Antiqua" panose="02040602050305030304" pitchFamily="18" charset="0"/>
              </a:rPr>
              <a:t>ΟΡΓΑΝΑ ΤΟΥ ΠΟΕ </a:t>
            </a:r>
          </a:p>
        </p:txBody>
      </p:sp>
      <p:sp>
        <p:nvSpPr>
          <p:cNvPr id="3" name="Θέση περιεχομένου 2">
            <a:extLst>
              <a:ext uri="{FF2B5EF4-FFF2-40B4-BE49-F238E27FC236}">
                <a16:creationId xmlns:a16="http://schemas.microsoft.com/office/drawing/2014/main" id="{C449F017-6E0A-47D4-987E-35506AC6E704}"/>
              </a:ext>
            </a:extLst>
          </p:cNvPr>
          <p:cNvSpPr>
            <a:spLocks noGrp="1"/>
          </p:cNvSpPr>
          <p:nvPr>
            <p:ph idx="1"/>
          </p:nvPr>
        </p:nvSpPr>
        <p:spPr/>
        <p:txBody>
          <a:bodyPr/>
          <a:lstStyle/>
          <a:p>
            <a:pPr algn="just"/>
            <a:r>
              <a:rPr lang="el-GR" dirty="0"/>
              <a:t>Πρώτο επίπεδο - Το ανώτατο όργανο λήψης αποφάσεων του ΠΟΕ είναι η υπουργική διάσκεψη, η οποία συνεδριάζει συνήθως κάθε δύο χρόνια. Συγκεντρώνει όλα τα μέλη του ΠΟΕ, όλα τα οποία είναι χώρες ή τελωνειακές ενώσεις. Η Υπουργική Διάσκεψη μπορεί να λαμβάνει αποφάσεις για όλα τα θέματα που υπάγονται σε οποιαδήποτε από τις πολυμερείς εμπορικές συμφωνίες.</a:t>
            </a:r>
            <a:endParaRPr lang="en-US" dirty="0"/>
          </a:p>
          <a:p>
            <a:pPr algn="just"/>
            <a:r>
              <a:rPr lang="el-GR" dirty="0"/>
              <a:t>Δεύτερο επίπεδο – Γενικό Συμβούλιο – αποτελείται από τους μόνιμους αντιπροσώπους των κρατών μελών </a:t>
            </a:r>
          </a:p>
          <a:p>
            <a:pPr algn="just"/>
            <a:r>
              <a:rPr lang="el-GR" dirty="0"/>
              <a:t>Η καθημερινή εργασία μεταξύ των υπουργικών διασκέψεων</a:t>
            </a:r>
          </a:p>
        </p:txBody>
      </p:sp>
    </p:spTree>
    <p:extLst>
      <p:ext uri="{BB962C8B-B14F-4D97-AF65-F5344CB8AC3E}">
        <p14:creationId xmlns:p14="http://schemas.microsoft.com/office/powerpoint/2010/main" val="2997030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24A1A0-4C2E-4723-BB25-738F3277CE07}"/>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ΟΡΓΑΝΑ ΤΟΥ ΠΟΕ </a:t>
            </a:r>
            <a:endParaRPr lang="el-GR" dirty="0"/>
          </a:p>
        </p:txBody>
      </p:sp>
      <p:sp>
        <p:nvSpPr>
          <p:cNvPr id="3" name="Θέση περιεχομένου 2">
            <a:extLst>
              <a:ext uri="{FF2B5EF4-FFF2-40B4-BE49-F238E27FC236}">
                <a16:creationId xmlns:a16="http://schemas.microsoft.com/office/drawing/2014/main" id="{722D1E47-9A9A-47C4-8E7F-60718A58212B}"/>
              </a:ext>
            </a:extLst>
          </p:cNvPr>
          <p:cNvSpPr>
            <a:spLocks noGrp="1"/>
          </p:cNvSpPr>
          <p:nvPr>
            <p:ph idx="1"/>
          </p:nvPr>
        </p:nvSpPr>
        <p:spPr/>
        <p:txBody>
          <a:bodyPr>
            <a:normAutofit/>
          </a:bodyPr>
          <a:lstStyle/>
          <a:p>
            <a:r>
              <a:rPr lang="el-GR" dirty="0"/>
              <a:t>Το Γενικό Συμβούλιο συνέρχεται σε δύο ειδικούς σχηματισμούς</a:t>
            </a:r>
          </a:p>
          <a:p>
            <a:r>
              <a:rPr lang="el-GR" dirty="0"/>
              <a:t>Ως όργανο επίλυσης  Διαφορών – παραπομπή των υποθέσεων στα αρμόδια σώματα και την έγκριση των εκθέσεων και των συστάσεων αυτών των σωμάτων </a:t>
            </a:r>
          </a:p>
          <a:p>
            <a:r>
              <a:rPr lang="el-GR" dirty="0"/>
              <a:t>Ως όργανο επισκόπησης της εμπορικής πολιτικής εξετάζει τις εκθέσεις για τις εμπορικές πολιτικές που συντάσσει η γραμματεία</a:t>
            </a:r>
          </a:p>
          <a:p>
            <a:r>
              <a:rPr lang="el-GR" dirty="0"/>
              <a:t>Το Γενικό Συμβούλιο ενεργεί εξ ονόματος της Υπουργικής Διάσκεψης για όλες τις υποθέσεις του ΠΟΕ. </a:t>
            </a:r>
          </a:p>
        </p:txBody>
      </p:sp>
    </p:spTree>
    <p:extLst>
      <p:ext uri="{BB962C8B-B14F-4D97-AF65-F5344CB8AC3E}">
        <p14:creationId xmlns:p14="http://schemas.microsoft.com/office/powerpoint/2010/main" val="2712226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F4ACDA-E649-4A82-998D-18169FA413F2}"/>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ΟΡΓΑΝΑ ΤΟΥ ΠΟΕ </a:t>
            </a:r>
            <a:endParaRPr lang="el-GR" dirty="0"/>
          </a:p>
        </p:txBody>
      </p:sp>
      <p:sp>
        <p:nvSpPr>
          <p:cNvPr id="3" name="Θέση περιεχομένου 2">
            <a:extLst>
              <a:ext uri="{FF2B5EF4-FFF2-40B4-BE49-F238E27FC236}">
                <a16:creationId xmlns:a16="http://schemas.microsoft.com/office/drawing/2014/main" id="{4177EDE2-6653-44FA-881B-41B277988CAE}"/>
              </a:ext>
            </a:extLst>
          </p:cNvPr>
          <p:cNvSpPr>
            <a:spLocks noGrp="1"/>
          </p:cNvSpPr>
          <p:nvPr>
            <p:ph idx="1"/>
          </p:nvPr>
        </p:nvSpPr>
        <p:spPr/>
        <p:txBody>
          <a:bodyPr>
            <a:normAutofit/>
          </a:bodyPr>
          <a:lstStyle/>
          <a:p>
            <a:pPr algn="just"/>
            <a:r>
              <a:rPr lang="el-GR" dirty="0"/>
              <a:t>Τρία ακόμη συμβούλια, καθένα από τα οποία διαχειρίζεται διαφορετικό τομέα εμπορίου, αναφέρουν στο Γενικό Συμβούλιο:</a:t>
            </a:r>
          </a:p>
          <a:p>
            <a:pPr algn="just"/>
            <a:r>
              <a:rPr lang="el-GR" dirty="0"/>
              <a:t> Το Συμβούλιο Εμπορίου Αγαθών (Συμβούλιο Αγαθών)</a:t>
            </a:r>
          </a:p>
          <a:p>
            <a:pPr algn="just"/>
            <a:r>
              <a:rPr lang="el-GR" dirty="0"/>
              <a:t> Το Συμβούλιο Εμπορίου Υπηρεσιών (Συμβούλιο Υπηρεσιών)</a:t>
            </a:r>
          </a:p>
          <a:p>
            <a:pPr algn="just"/>
            <a:r>
              <a:rPr lang="el-GR" dirty="0"/>
              <a:t> Το Συμβούλιο για τα δικαιώματα πνευματικής ιδιοκτησίας στον τομέα του εμπορίου (Συμβούλιο TRIPS)</a:t>
            </a:r>
          </a:p>
          <a:p>
            <a:pPr algn="just"/>
            <a:r>
              <a:rPr lang="el-GR" dirty="0"/>
              <a:t>Όπως δείχνουν τα ονόματά τους, τα τρία συμβούλια είναι υπεύθυνα για τη λειτουργία των συμφωνιών του ΠΟΕ που αφορούν τους αντίστοιχους τομείς εμπορίου τους. Και πάλι αποτελούνται από όλα τα μέλη του ΠΟΕ. Τα τρία συμβούλια έχουν, επίσης, επικουρικά όργανα.</a:t>
            </a:r>
          </a:p>
          <a:p>
            <a:endParaRPr lang="el-GR" dirty="0"/>
          </a:p>
        </p:txBody>
      </p:sp>
    </p:spTree>
    <p:extLst>
      <p:ext uri="{BB962C8B-B14F-4D97-AF65-F5344CB8AC3E}">
        <p14:creationId xmlns:p14="http://schemas.microsoft.com/office/powerpoint/2010/main" val="1249236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06DE47-125A-43B8-8A11-A02E569767F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15BC246-9CFC-4D06-9C65-BC3E5F80F868}"/>
              </a:ext>
            </a:extLst>
          </p:cNvPr>
          <p:cNvSpPr>
            <a:spLocks noGrp="1"/>
          </p:cNvSpPr>
          <p:nvPr>
            <p:ph idx="1"/>
          </p:nvPr>
        </p:nvSpPr>
        <p:spPr/>
        <p:txBody>
          <a:bodyPr/>
          <a:lstStyle/>
          <a:p>
            <a:pPr algn="ctr"/>
            <a:endParaRPr lang="el-GR" dirty="0"/>
          </a:p>
          <a:p>
            <a:pPr algn="ctr"/>
            <a:r>
              <a:rPr lang="el-GR" dirty="0"/>
              <a:t>ΠΑΓΚΟΣΜΙΟΣ ΟΡΓΑΝΙΣΜΟΣ ΕΜΠΟΡΙΟΥ </a:t>
            </a:r>
          </a:p>
          <a:p>
            <a:pPr algn="ctr"/>
            <a:r>
              <a:rPr lang="el-GR" dirty="0"/>
              <a:t>Το πολυμερές πλαίσιο των εμπορικών σχέσεων </a:t>
            </a:r>
          </a:p>
          <a:p>
            <a:pPr algn="ctr"/>
            <a:r>
              <a:rPr lang="el-GR" dirty="0"/>
              <a:t>ΕΙΣΗΓΗΤΗΣ ΑΡΓΑΛΙΑΣ ΠΑΝΑΓΙΩΤΗΣ </a:t>
            </a:r>
          </a:p>
          <a:p>
            <a:pPr algn="ctr"/>
            <a:r>
              <a:rPr lang="el-GR"/>
              <a:t>Δ.Ν.</a:t>
            </a:r>
            <a:r>
              <a:rPr lang="en-US" dirty="0"/>
              <a:t>, </a:t>
            </a:r>
            <a:r>
              <a:rPr lang="el-GR" dirty="0"/>
              <a:t>ΔΙΚΗΓΟΡΟΣ</a:t>
            </a:r>
            <a:r>
              <a:rPr lang="en-US" dirty="0"/>
              <a:t>, </a:t>
            </a:r>
            <a:r>
              <a:rPr lang="el-GR" dirty="0"/>
              <a:t>ΕΙΔΙΚΟΣ ΣΥΝΕΡΓΑΤΗΣ ΔΠΘ</a:t>
            </a:r>
          </a:p>
        </p:txBody>
      </p:sp>
    </p:spTree>
    <p:extLst>
      <p:ext uri="{BB962C8B-B14F-4D97-AF65-F5344CB8AC3E}">
        <p14:creationId xmlns:p14="http://schemas.microsoft.com/office/powerpoint/2010/main" val="19857383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A9F482-72CC-4EBA-A25F-35312188240A}"/>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ΟΡΓΑΝΑ ΤΟΥ ΠΟΕ </a:t>
            </a:r>
            <a:endParaRPr lang="el-GR" dirty="0"/>
          </a:p>
        </p:txBody>
      </p:sp>
      <p:sp>
        <p:nvSpPr>
          <p:cNvPr id="3" name="Θέση περιεχομένου 2">
            <a:extLst>
              <a:ext uri="{FF2B5EF4-FFF2-40B4-BE49-F238E27FC236}">
                <a16:creationId xmlns:a16="http://schemas.microsoft.com/office/drawing/2014/main" id="{84D9282F-96ED-488A-B8C9-F22E38DFFABC}"/>
              </a:ext>
            </a:extLst>
          </p:cNvPr>
          <p:cNvSpPr>
            <a:spLocks noGrp="1"/>
          </p:cNvSpPr>
          <p:nvPr>
            <p:ph idx="1"/>
          </p:nvPr>
        </p:nvSpPr>
        <p:spPr/>
        <p:txBody>
          <a:bodyPr>
            <a:normAutofit/>
          </a:bodyPr>
          <a:lstStyle/>
          <a:p>
            <a:pPr algn="just"/>
            <a:r>
              <a:rPr lang="el-GR" dirty="0"/>
              <a:t>Κάθε συμβούλιο ανώτερου επιπέδου έχει επικουρικά όργανα. Το Συμβούλιο Εμπορίου έχει 11 επιτροπές που ασχολούνται με συγκεκριμένα θέματα (όπως η γεωργία, η πρόσβαση στην αγορά, οι επιδοτήσεις, τα μέτρα </a:t>
            </a:r>
            <a:r>
              <a:rPr lang="el-GR" dirty="0" err="1"/>
              <a:t>αντιντάμπινγκ</a:t>
            </a:r>
            <a:r>
              <a:rPr lang="el-GR" dirty="0"/>
              <a:t> </a:t>
            </a:r>
            <a:r>
              <a:rPr lang="el-GR" dirty="0" err="1"/>
              <a:t>κ.ο.κ.</a:t>
            </a:r>
            <a:r>
              <a:rPr lang="el-GR" dirty="0"/>
              <a:t>). Και πάλι, αυτές αποτελούνται από όλες τις χώρες μέλη. </a:t>
            </a:r>
          </a:p>
          <a:p>
            <a:pPr algn="just"/>
            <a:r>
              <a:rPr lang="el-GR" dirty="0"/>
              <a:t>Τα επικουρικά όργανα του Συμβουλίου Υπηρεσιών ασχολούνται με τις χρηματοπιστωτικές υπηρεσίες, τους εσωτερικούς κανονισμούς, τους κανόνες της GATS και συγκεκριμένες δεσμεύσεις.</a:t>
            </a:r>
          </a:p>
        </p:txBody>
      </p:sp>
    </p:spTree>
    <p:extLst>
      <p:ext uri="{BB962C8B-B14F-4D97-AF65-F5344CB8AC3E}">
        <p14:creationId xmlns:p14="http://schemas.microsoft.com/office/powerpoint/2010/main" val="4095850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BCDAC9-0467-411C-893C-8E0FB26978EE}"/>
              </a:ext>
            </a:extLst>
          </p:cNvPr>
          <p:cNvSpPr>
            <a:spLocks noGrp="1"/>
          </p:cNvSpPr>
          <p:nvPr>
            <p:ph type="title"/>
          </p:nvPr>
        </p:nvSpPr>
        <p:spPr/>
        <p:txBody>
          <a:bodyPr/>
          <a:lstStyle/>
          <a:p>
            <a:r>
              <a:rPr lang="el-GR" sz="3200" dirty="0">
                <a:latin typeface="Book Antiqua" panose="02040602050305030304" pitchFamily="18" charset="0"/>
              </a:rPr>
              <a:t>Διαδικασία λήψης αποφάσεων </a:t>
            </a:r>
          </a:p>
        </p:txBody>
      </p:sp>
      <p:sp>
        <p:nvSpPr>
          <p:cNvPr id="3" name="Θέση περιεχομένου 2">
            <a:extLst>
              <a:ext uri="{FF2B5EF4-FFF2-40B4-BE49-F238E27FC236}">
                <a16:creationId xmlns:a16="http://schemas.microsoft.com/office/drawing/2014/main" id="{C5EFC91B-9B28-4D12-ADCE-3BA0014690E3}"/>
              </a:ext>
            </a:extLst>
          </p:cNvPr>
          <p:cNvSpPr>
            <a:spLocks noGrp="1"/>
          </p:cNvSpPr>
          <p:nvPr>
            <p:ph idx="1"/>
          </p:nvPr>
        </p:nvSpPr>
        <p:spPr/>
        <p:txBody>
          <a:bodyPr/>
          <a:lstStyle/>
          <a:p>
            <a:pPr algn="just"/>
            <a:r>
              <a:rPr lang="el-GR" dirty="0">
                <a:latin typeface="Book Antiqua" panose="02040602050305030304" pitchFamily="18" charset="0"/>
              </a:rPr>
              <a:t>Η ιδρυτική συμφωνία του ΠΟΕ προβλέπει τη λήψη αποφάσεων με συναίνεση </a:t>
            </a:r>
          </a:p>
          <a:p>
            <a:pPr algn="just"/>
            <a:r>
              <a:rPr lang="el-GR" dirty="0">
                <a:latin typeface="Book Antiqua" panose="02040602050305030304" pitchFamily="18" charset="0"/>
              </a:rPr>
              <a:t>Συναίνεση υπάρχει όταν κατά τη λήψη της απόφασης κανένα από τα παρόντα μέλη δεν αντιτίθεται στην προτεινόμενη απόφαση </a:t>
            </a:r>
          </a:p>
          <a:p>
            <a:pPr algn="just"/>
            <a:r>
              <a:rPr lang="el-GR" dirty="0">
                <a:latin typeface="Book Antiqua" panose="02040602050305030304" pitchFamily="18" charset="0"/>
              </a:rPr>
              <a:t>Η αρχή της συναίνεσης κατοχυρώνει την κρατική κυριαρχία</a:t>
            </a:r>
          </a:p>
          <a:p>
            <a:pPr algn="just"/>
            <a:r>
              <a:rPr lang="el-GR" dirty="0">
                <a:latin typeface="Book Antiqua" panose="02040602050305030304" pitchFamily="18" charset="0"/>
              </a:rPr>
              <a:t>Όταν δεν επιτυγχάνεται συναίνεση προβλέπεται πλειοψηφία με κάθε χώρα να δικαιούται τη συμμετοχή στην ψηφοφορία με μία ψήφο</a:t>
            </a:r>
          </a:p>
          <a:p>
            <a:pPr algn="just"/>
            <a:r>
              <a:rPr lang="el-GR" dirty="0">
                <a:latin typeface="Book Antiqua" panose="02040602050305030304" pitchFamily="18" charset="0"/>
              </a:rPr>
              <a:t>Ψηφοφορίες διενεργούνται στο πλαίσιο του Γενικού Συμβουλίου και της Υπουργικής Συνδιάσκεψης</a:t>
            </a:r>
          </a:p>
        </p:txBody>
      </p:sp>
    </p:spTree>
    <p:extLst>
      <p:ext uri="{BB962C8B-B14F-4D97-AF65-F5344CB8AC3E}">
        <p14:creationId xmlns:p14="http://schemas.microsoft.com/office/powerpoint/2010/main" val="2517934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F2CBEC-C717-40AE-8310-476652BB3492}"/>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Διαδικασία λήψης αποφάσεων </a:t>
            </a:r>
            <a:endParaRPr lang="el-GR" dirty="0"/>
          </a:p>
        </p:txBody>
      </p:sp>
      <p:sp>
        <p:nvSpPr>
          <p:cNvPr id="3" name="Θέση περιεχομένου 2">
            <a:extLst>
              <a:ext uri="{FF2B5EF4-FFF2-40B4-BE49-F238E27FC236}">
                <a16:creationId xmlns:a16="http://schemas.microsoft.com/office/drawing/2014/main" id="{952D8260-8FF4-42D7-8ADE-776948BE207F}"/>
              </a:ext>
            </a:extLst>
          </p:cNvPr>
          <p:cNvSpPr>
            <a:spLocks noGrp="1"/>
          </p:cNvSpPr>
          <p:nvPr>
            <p:ph idx="1"/>
          </p:nvPr>
        </p:nvSpPr>
        <p:spPr/>
        <p:txBody>
          <a:bodyPr/>
          <a:lstStyle/>
          <a:p>
            <a:pPr algn="just"/>
            <a:r>
              <a:rPr lang="el-GR" dirty="0"/>
              <a:t>Ο κανόνας της πλειοψηφίας κάμπτεται  σε ορισμένες περιπτώσεις</a:t>
            </a:r>
          </a:p>
          <a:p>
            <a:pPr algn="just"/>
            <a:r>
              <a:rPr lang="el-GR" dirty="0"/>
              <a:t>Απαιτείται ειδική πλειοψηφία τριών τετάρτων στην ερμηνεία της συμφωνίας, στη χορήγηση αναστολών από τις υποχρεώσεις των κρατών μελών </a:t>
            </a:r>
          </a:p>
          <a:p>
            <a:pPr algn="just"/>
            <a:r>
              <a:rPr lang="el-GR" dirty="0"/>
              <a:t>Απαιτείται ειδική πλειοψηφία δύο τρίτων για την τροποποίηση των συμφωνιών και για την προσχώρηση νέων μελών </a:t>
            </a:r>
          </a:p>
        </p:txBody>
      </p:sp>
    </p:spTree>
    <p:extLst>
      <p:ext uri="{BB962C8B-B14F-4D97-AF65-F5344CB8AC3E}">
        <p14:creationId xmlns:p14="http://schemas.microsoft.com/office/powerpoint/2010/main" val="3546944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E2665B-E5D4-485C-A69C-8EFED89FCA98}"/>
              </a:ext>
            </a:extLst>
          </p:cNvPr>
          <p:cNvSpPr>
            <a:spLocks noGrp="1"/>
          </p:cNvSpPr>
          <p:nvPr>
            <p:ph type="title"/>
          </p:nvPr>
        </p:nvSpPr>
        <p:spPr/>
        <p:txBody>
          <a:bodyPr/>
          <a:lstStyle/>
          <a:p>
            <a:pPr algn="just"/>
            <a:r>
              <a:rPr lang="el-GR" sz="3200" dirty="0">
                <a:latin typeface="Book Antiqua" panose="02040602050305030304" pitchFamily="18" charset="0"/>
              </a:rPr>
              <a:t>Ο μηχανισμός επιθεώρησης εμπορικής πολιτικής</a:t>
            </a:r>
          </a:p>
        </p:txBody>
      </p:sp>
      <p:sp>
        <p:nvSpPr>
          <p:cNvPr id="3" name="Θέση περιεχομένου 2">
            <a:extLst>
              <a:ext uri="{FF2B5EF4-FFF2-40B4-BE49-F238E27FC236}">
                <a16:creationId xmlns:a16="http://schemas.microsoft.com/office/drawing/2014/main" id="{DDCCC006-E38D-4C33-8893-6A459CB40A09}"/>
              </a:ext>
            </a:extLst>
          </p:cNvPr>
          <p:cNvSpPr>
            <a:spLocks noGrp="1"/>
          </p:cNvSpPr>
          <p:nvPr>
            <p:ph idx="1"/>
          </p:nvPr>
        </p:nvSpPr>
        <p:spPr/>
        <p:txBody>
          <a:bodyPr>
            <a:normAutofit fontScale="92500" lnSpcReduction="10000"/>
          </a:bodyPr>
          <a:lstStyle/>
          <a:p>
            <a:r>
              <a:rPr lang="en-US" dirty="0"/>
              <a:t>O </a:t>
            </a:r>
            <a:r>
              <a:rPr lang="el-GR" dirty="0"/>
              <a:t>μηχανισμός επιθεώρησης και ελέγχου των εμπορικών πολιτικών των κρατών μελών αποτελεί αποτέλεσμα του Γύρου της Ουρουγουάης </a:t>
            </a:r>
          </a:p>
          <a:p>
            <a:r>
              <a:rPr lang="el-GR" dirty="0"/>
              <a:t>Μόνιμος Μηχανισμός </a:t>
            </a:r>
          </a:p>
          <a:p>
            <a:r>
              <a:rPr lang="el-GR" dirty="0"/>
              <a:t>Ενισχύει τη διαφάνεια και συμβάλει στην αποτελεσματική λειτουργία </a:t>
            </a:r>
          </a:p>
          <a:p>
            <a:r>
              <a:rPr lang="el-GR" dirty="0"/>
              <a:t>Αναφέρεται και στους τρεις τομείς του εμπορίου </a:t>
            </a:r>
            <a:endParaRPr lang="en-US" dirty="0"/>
          </a:p>
          <a:p>
            <a:r>
              <a:rPr lang="el-GR" dirty="0"/>
              <a:t>Όλα τα μέλη του ΠΟΕ υπόκεινται σε επανεξέταση. </a:t>
            </a:r>
            <a:endParaRPr lang="en-US" dirty="0"/>
          </a:p>
          <a:p>
            <a:pPr algn="just"/>
            <a:r>
              <a:rPr lang="el-GR" dirty="0"/>
              <a:t>Το παράρτημα ορίζει ότι τα τέσσερα μέλη με τα μεγαλύτερα μερίδια του παγκόσμιου εμπορίου (επί του παρόντος η Ευρωπαϊκή Ένωση, οι Ηνωμένες Πολιτείες, η Ιαπωνία και η Κίνα) θα επανεξετάζονται κάθε δύο χρόνια, τα επόμενα 16 θα επανεξετάζονται κάθε τέσσερα χρόνια και τα υπόλοιπα κάθε έξι χρόνια. Για τα λιγότερο ανεπτυγμένα κράτη μέλη μπορεί να οριστεί μεγαλύτερη περίοδος.</a:t>
            </a:r>
            <a:endParaRPr lang="en-US" dirty="0"/>
          </a:p>
        </p:txBody>
      </p:sp>
    </p:spTree>
    <p:extLst>
      <p:ext uri="{BB962C8B-B14F-4D97-AF65-F5344CB8AC3E}">
        <p14:creationId xmlns:p14="http://schemas.microsoft.com/office/powerpoint/2010/main" val="42031629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A41312-66CC-4745-B8B4-574AF57D2CF2}"/>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Ο μηχανισμός επιθεώρησης εμπορικής πολιτικής</a:t>
            </a:r>
            <a:endParaRPr lang="el-GR" dirty="0"/>
          </a:p>
        </p:txBody>
      </p:sp>
      <p:sp>
        <p:nvSpPr>
          <p:cNvPr id="3" name="Θέση περιεχομένου 2">
            <a:extLst>
              <a:ext uri="{FF2B5EF4-FFF2-40B4-BE49-F238E27FC236}">
                <a16:creationId xmlns:a16="http://schemas.microsoft.com/office/drawing/2014/main" id="{84E1CB7B-26D8-4149-889C-2892860E3F75}"/>
              </a:ext>
            </a:extLst>
          </p:cNvPr>
          <p:cNvSpPr>
            <a:spLocks noGrp="1"/>
          </p:cNvSpPr>
          <p:nvPr>
            <p:ph idx="1"/>
          </p:nvPr>
        </p:nvSpPr>
        <p:spPr/>
        <p:txBody>
          <a:bodyPr>
            <a:normAutofit/>
          </a:bodyPr>
          <a:lstStyle/>
          <a:p>
            <a:pPr algn="just"/>
            <a:r>
              <a:rPr lang="el-GR" dirty="0"/>
              <a:t>Σκοπός του μηχανισμού είναι να</a:t>
            </a:r>
            <a:r>
              <a:rPr lang="en-US" dirty="0"/>
              <a:t>:</a:t>
            </a:r>
            <a:r>
              <a:rPr lang="el-GR" dirty="0"/>
              <a:t> </a:t>
            </a:r>
          </a:p>
          <a:p>
            <a:pPr algn="just"/>
            <a:r>
              <a:rPr lang="el-GR" dirty="0"/>
              <a:t>Α) συμβάλει στη βελτίωση της τήρησης από όλα τα μέλη  κανόνων και δεσμεύσεων που έχουν αναληφθεί στο πλαίσιο των πολυμερών εμπορικών συμφωνιών </a:t>
            </a:r>
          </a:p>
          <a:p>
            <a:pPr algn="just"/>
            <a:r>
              <a:rPr lang="el-GR" dirty="0"/>
              <a:t>Β) συμβάλει στην ομαλότερη λειτουργία του πολυμερούς εμπορικού συστήματος, επιτυγχάνοντας μεγαλύτερη διαφάνεια και κατανόηση των εμπορικών πολιτικών και πρακτικών των μερών</a:t>
            </a:r>
            <a:endParaRPr lang="en-US" dirty="0"/>
          </a:p>
          <a:p>
            <a:pPr algn="just"/>
            <a:r>
              <a:rPr lang="el-GR" dirty="0"/>
              <a:t>Δεν χρησιμεύει ως βάση για την επιβολή συγκεκριμένων υποχρεώσεων στο πλαίσιο των συμφωνιών ή για διαδικασίες επίλυσης διαφορών ή για την επιβολή νέων δεσμεύσεων πολιτικής στα κράτη.</a:t>
            </a:r>
          </a:p>
        </p:txBody>
      </p:sp>
    </p:spTree>
    <p:extLst>
      <p:ext uri="{BB962C8B-B14F-4D97-AF65-F5344CB8AC3E}">
        <p14:creationId xmlns:p14="http://schemas.microsoft.com/office/powerpoint/2010/main" val="1693655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92FB9E-873D-4080-99C1-468E41560B80}"/>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Ο μηχανισμός επιθεώρησης εμπορικής πολιτικής</a:t>
            </a:r>
            <a:endParaRPr lang="el-GR" dirty="0"/>
          </a:p>
        </p:txBody>
      </p:sp>
      <p:sp>
        <p:nvSpPr>
          <p:cNvPr id="3" name="Θέση περιεχομένου 2">
            <a:extLst>
              <a:ext uri="{FF2B5EF4-FFF2-40B4-BE49-F238E27FC236}">
                <a16:creationId xmlns:a16="http://schemas.microsoft.com/office/drawing/2014/main" id="{977B596E-6E46-4B68-ACCC-B171EE05B8A6}"/>
              </a:ext>
            </a:extLst>
          </p:cNvPr>
          <p:cNvSpPr>
            <a:spLocks noGrp="1"/>
          </p:cNvSpPr>
          <p:nvPr>
            <p:ph idx="1"/>
          </p:nvPr>
        </p:nvSpPr>
        <p:spPr/>
        <p:txBody>
          <a:bodyPr>
            <a:normAutofit fontScale="92500" lnSpcReduction="20000"/>
          </a:bodyPr>
          <a:lstStyle/>
          <a:p>
            <a:r>
              <a:rPr lang="el-GR" dirty="0"/>
              <a:t>Ως αποτέλεσμα της τροποποίησης του Παραρτήματος 3 τον Ιούλιο του 2017, οι περίοδοι θα είναι τρεις, πέντε και επτά έτη αντίστοιχα, αρχής γενομένης την 1η Ιανουαρίου 2019.</a:t>
            </a:r>
          </a:p>
          <a:p>
            <a:pPr algn="just"/>
            <a:r>
              <a:rPr lang="el-GR" dirty="0"/>
              <a:t>Οι επιθεωρήσεις  διενεργούνται από τον οργανισμό επιθεώρησης της εμπορικής πολιτικής </a:t>
            </a:r>
          </a:p>
          <a:p>
            <a:pPr algn="just"/>
            <a:r>
              <a:rPr lang="el-GR" dirty="0"/>
              <a:t>Κατά την προετοιμασία της έκθεσής της, η Γραμματεία επιδιώκει τη συνεργασία του κράτους, αλλά έχει την αποκλειστική ευθύνη για τα γεγονότα που παρουσιάζονται και τις απόψεις που εκφράζονται.</a:t>
            </a:r>
          </a:p>
          <a:p>
            <a:pPr algn="just"/>
            <a:r>
              <a:rPr lang="el-GR" dirty="0"/>
              <a:t>Οι εκθέσεις συνίστανται από λεπτομερή κεφάλαια που εξετάζουν τις εμπορικές πολιτικές και πρακτικές του κράτους και περιγράφουν την εμπορική πολιτική και την μακροοικονομική κατάσταση. </a:t>
            </a:r>
          </a:p>
          <a:p>
            <a:pPr algn="just"/>
            <a:r>
              <a:rPr lang="el-GR" dirty="0"/>
              <a:t>Στα κεφάλαια αυτά προηγείται η περίληψη της γραμματείας, η οποία συνοψίζει την έκθεση και παρουσιάζει την προοπτική της γραμματείας στις εμπορικές πολιτικές του μέλους. </a:t>
            </a:r>
          </a:p>
        </p:txBody>
      </p:sp>
    </p:spTree>
    <p:extLst>
      <p:ext uri="{BB962C8B-B14F-4D97-AF65-F5344CB8AC3E}">
        <p14:creationId xmlns:p14="http://schemas.microsoft.com/office/powerpoint/2010/main" val="18756058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B3C300-9B0C-4033-A708-6DEE5A8FBEB5}"/>
              </a:ext>
            </a:extLst>
          </p:cNvPr>
          <p:cNvSpPr>
            <a:spLocks noGrp="1"/>
          </p:cNvSpPr>
          <p:nvPr>
            <p:ph type="title"/>
          </p:nvPr>
        </p:nvSpPr>
        <p:spPr/>
        <p:txBody>
          <a:bodyPr/>
          <a:lstStyle/>
          <a:p>
            <a:r>
              <a:rPr lang="el-GR" sz="3200" dirty="0"/>
              <a:t>Η αρχή του μάλλον ευνοούμενου κράτους Ρήτρα ΜΕΚ </a:t>
            </a:r>
          </a:p>
        </p:txBody>
      </p:sp>
      <p:sp>
        <p:nvSpPr>
          <p:cNvPr id="3" name="Θέση περιεχομένου 2">
            <a:extLst>
              <a:ext uri="{FF2B5EF4-FFF2-40B4-BE49-F238E27FC236}">
                <a16:creationId xmlns:a16="http://schemas.microsoft.com/office/drawing/2014/main" id="{DEC8EE66-2997-41C2-BFC4-FA665428C0E0}"/>
              </a:ext>
            </a:extLst>
          </p:cNvPr>
          <p:cNvSpPr>
            <a:spLocks noGrp="1"/>
          </p:cNvSpPr>
          <p:nvPr>
            <p:ph idx="1"/>
          </p:nvPr>
        </p:nvSpPr>
        <p:spPr/>
        <p:txBody>
          <a:bodyPr/>
          <a:lstStyle/>
          <a:p>
            <a:pPr algn="just"/>
            <a:r>
              <a:rPr lang="el-GR" dirty="0"/>
              <a:t>Αν ένα κράτος μέλος του ΠΟΕ παραχωρήσει έναν ευνοϊκό δασμό ή άλλο πλεονέκτημα σε προϊόντα άλλου κράτους μέλους του ΠΟΕ οφείλει αμέσως και άνευ όρων να επεκτείνει το πλεονέκτημα αυτό στα ομοειδή προϊόντα των άλλων κρατών μελών </a:t>
            </a:r>
          </a:p>
          <a:p>
            <a:pPr algn="just"/>
            <a:r>
              <a:rPr lang="el-GR" dirty="0"/>
              <a:t>Έτσι εάν ένα κράτος μέλος Α συμφωνήσει να μειώσει τους τελωνειακούς δασμούς για ένα προϊόν από 10% σε 5%, ο μειωμένος δασμολογικός συντελεστής για τις εισαγωγές του προϊόντος αυτού ισχύει για όλα τα κράτη μέλη του ΠΟΕ </a:t>
            </a:r>
          </a:p>
          <a:p>
            <a:pPr algn="just"/>
            <a:r>
              <a:rPr lang="el-GR" dirty="0"/>
              <a:t>Εφαρμόζεται και στις εξαγωγές </a:t>
            </a:r>
          </a:p>
          <a:p>
            <a:pPr algn="just"/>
            <a:r>
              <a:rPr lang="el-GR" dirty="0"/>
              <a:t>Έτσι εάν κράτος μέλος επιβάλει δασμό για τις εξαγωγές ενός προϊόντος προς συγκεκριμένο προορισμό οφείλει να επιβάλει το ίδιο ποσοστό για εξαγωγές προς όλους τους προορισμούς</a:t>
            </a:r>
          </a:p>
        </p:txBody>
      </p:sp>
    </p:spTree>
    <p:extLst>
      <p:ext uri="{BB962C8B-B14F-4D97-AF65-F5344CB8AC3E}">
        <p14:creationId xmlns:p14="http://schemas.microsoft.com/office/powerpoint/2010/main" val="17283378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1C193C-99CC-4EE7-A87D-3CD0C84FF84D}"/>
              </a:ext>
            </a:extLst>
          </p:cNvPr>
          <p:cNvSpPr>
            <a:spLocks noGrp="1"/>
          </p:cNvSpPr>
          <p:nvPr>
            <p:ph type="title"/>
          </p:nvPr>
        </p:nvSpPr>
        <p:spPr/>
        <p:txBody>
          <a:bodyPr/>
          <a:lstStyle/>
          <a:p>
            <a:r>
              <a:rPr lang="el-GR" sz="3200" dirty="0">
                <a:solidFill>
                  <a:srgbClr val="EBEBEB"/>
                </a:solidFill>
              </a:rPr>
              <a:t>Η αρχή του μάλλον ευνοούμενου κράτους Ρήτρα ΜΕΚ </a:t>
            </a:r>
            <a:endParaRPr lang="el-GR" dirty="0"/>
          </a:p>
        </p:txBody>
      </p:sp>
      <p:sp>
        <p:nvSpPr>
          <p:cNvPr id="3" name="Θέση περιεχομένου 2">
            <a:extLst>
              <a:ext uri="{FF2B5EF4-FFF2-40B4-BE49-F238E27FC236}">
                <a16:creationId xmlns:a16="http://schemas.microsoft.com/office/drawing/2014/main" id="{1CEC2929-16BF-4D85-BE53-D881372CC9C2}"/>
              </a:ext>
            </a:extLst>
          </p:cNvPr>
          <p:cNvSpPr>
            <a:spLocks noGrp="1"/>
          </p:cNvSpPr>
          <p:nvPr>
            <p:ph idx="1"/>
          </p:nvPr>
        </p:nvSpPr>
        <p:spPr/>
        <p:txBody>
          <a:bodyPr/>
          <a:lstStyle/>
          <a:p>
            <a:pPr algn="just"/>
            <a:r>
              <a:rPr lang="el-GR" dirty="0"/>
              <a:t>Η ανωτέρω αρχή εφαρμόζεται </a:t>
            </a:r>
          </a:p>
          <a:p>
            <a:pPr algn="just"/>
            <a:r>
              <a:rPr lang="el-GR" dirty="0"/>
              <a:t>Σε κάθε είδους επιβάρυνση που επιβάλλεται στις εισαγωγές και στις εξαγωγές </a:t>
            </a:r>
          </a:p>
          <a:p>
            <a:pPr algn="just"/>
            <a:r>
              <a:rPr lang="el-GR" dirty="0"/>
              <a:t>Στον τρόπο υπολογισμού των δασμών και των λοιπών επιβαρύνσεων</a:t>
            </a:r>
          </a:p>
          <a:p>
            <a:pPr algn="just"/>
            <a:r>
              <a:rPr lang="el-GR" dirty="0"/>
              <a:t>Στην επιβολή ποσοτικών περιορισμών όταν αυτοί επιτρέπονται </a:t>
            </a:r>
          </a:p>
          <a:p>
            <a:pPr algn="just"/>
            <a:r>
              <a:rPr lang="el-GR" dirty="0"/>
              <a:t>Στους εσωτερικούς φόρους και τις λοιπές επιβαρύνσεις των εισαγόμενων προϊόντων </a:t>
            </a:r>
          </a:p>
          <a:p>
            <a:pPr algn="just"/>
            <a:r>
              <a:rPr lang="el-GR" dirty="0"/>
              <a:t>Στη νομοθεσία και στους κανονισμούς που επιδρούν στις πωλήσεις</a:t>
            </a:r>
          </a:p>
        </p:txBody>
      </p:sp>
    </p:spTree>
    <p:extLst>
      <p:ext uri="{BB962C8B-B14F-4D97-AF65-F5344CB8AC3E}">
        <p14:creationId xmlns:p14="http://schemas.microsoft.com/office/powerpoint/2010/main" val="10766622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EF0587-2D13-4F75-9C7C-9F571917C5AD}"/>
              </a:ext>
            </a:extLst>
          </p:cNvPr>
          <p:cNvSpPr>
            <a:spLocks noGrp="1"/>
          </p:cNvSpPr>
          <p:nvPr>
            <p:ph type="title"/>
          </p:nvPr>
        </p:nvSpPr>
        <p:spPr/>
        <p:txBody>
          <a:bodyPr/>
          <a:lstStyle/>
          <a:p>
            <a:r>
              <a:rPr lang="el-GR" sz="3200" dirty="0">
                <a:solidFill>
                  <a:srgbClr val="EBEBEB"/>
                </a:solidFill>
              </a:rPr>
              <a:t>Η αρχή του μάλλον ευνοούμενου κράτους Ρήτρα ΜΕΚ </a:t>
            </a:r>
            <a:endParaRPr lang="el-GR" dirty="0"/>
          </a:p>
        </p:txBody>
      </p:sp>
      <p:sp>
        <p:nvSpPr>
          <p:cNvPr id="3" name="Θέση περιεχομένου 2">
            <a:extLst>
              <a:ext uri="{FF2B5EF4-FFF2-40B4-BE49-F238E27FC236}">
                <a16:creationId xmlns:a16="http://schemas.microsoft.com/office/drawing/2014/main" id="{86E771FA-03BF-42DB-82B7-56BC2C4FFD5D}"/>
              </a:ext>
            </a:extLst>
          </p:cNvPr>
          <p:cNvSpPr>
            <a:spLocks noGrp="1"/>
          </p:cNvSpPr>
          <p:nvPr>
            <p:ph idx="1"/>
          </p:nvPr>
        </p:nvSpPr>
        <p:spPr/>
        <p:txBody>
          <a:bodyPr/>
          <a:lstStyle/>
          <a:p>
            <a:r>
              <a:rPr lang="el-GR" dirty="0"/>
              <a:t>Χαρακτηριστικά </a:t>
            </a:r>
          </a:p>
          <a:p>
            <a:r>
              <a:rPr lang="el-GR" dirty="0"/>
              <a:t>Είναι πολυμερής  - η παραχώρηση επεκτείνεται αυτόματα σε όλα τα συμβαλλόμενα μέρη </a:t>
            </a:r>
          </a:p>
          <a:p>
            <a:r>
              <a:rPr lang="el-GR" dirty="0"/>
              <a:t>Άνευ όρων - δηλαδή δεν απαιτούνται επιπλέον δεσμεύσεις μεταξύ των συμβαλλομένων μερών για την εφαρμογή της</a:t>
            </a:r>
          </a:p>
          <a:p>
            <a:r>
              <a:rPr lang="el-GR" dirty="0"/>
              <a:t>Είναι γενικού περιεχομένου </a:t>
            </a:r>
          </a:p>
        </p:txBody>
      </p:sp>
    </p:spTree>
    <p:extLst>
      <p:ext uri="{BB962C8B-B14F-4D97-AF65-F5344CB8AC3E}">
        <p14:creationId xmlns:p14="http://schemas.microsoft.com/office/powerpoint/2010/main" val="3800794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E66274-8217-418E-9429-35D4AC0E7F15}"/>
              </a:ext>
            </a:extLst>
          </p:cNvPr>
          <p:cNvSpPr>
            <a:spLocks noGrp="1"/>
          </p:cNvSpPr>
          <p:nvPr>
            <p:ph type="title"/>
          </p:nvPr>
        </p:nvSpPr>
        <p:spPr/>
        <p:txBody>
          <a:bodyPr/>
          <a:lstStyle/>
          <a:p>
            <a:r>
              <a:rPr lang="el-GR" sz="3200" dirty="0">
                <a:solidFill>
                  <a:srgbClr val="EBEBEB"/>
                </a:solidFill>
              </a:rPr>
              <a:t>Η αρχή του μάλλον ευνοούμενου κράτους Ρήτρα ΜΕΚ </a:t>
            </a:r>
            <a:endParaRPr lang="el-GR" dirty="0"/>
          </a:p>
        </p:txBody>
      </p:sp>
      <p:sp>
        <p:nvSpPr>
          <p:cNvPr id="3" name="Θέση περιεχομένου 2">
            <a:extLst>
              <a:ext uri="{FF2B5EF4-FFF2-40B4-BE49-F238E27FC236}">
                <a16:creationId xmlns:a16="http://schemas.microsoft.com/office/drawing/2014/main" id="{75E74771-83EA-4177-BDE2-E707E1794C12}"/>
              </a:ext>
            </a:extLst>
          </p:cNvPr>
          <p:cNvSpPr>
            <a:spLocks noGrp="1"/>
          </p:cNvSpPr>
          <p:nvPr>
            <p:ph idx="1"/>
          </p:nvPr>
        </p:nvSpPr>
        <p:spPr>
          <a:xfrm>
            <a:off x="1103312" y="2052918"/>
            <a:ext cx="8946541" cy="4489284"/>
          </a:xfrm>
        </p:spPr>
        <p:txBody>
          <a:bodyPr>
            <a:noAutofit/>
          </a:bodyPr>
          <a:lstStyle/>
          <a:p>
            <a:pPr algn="just"/>
            <a:r>
              <a:rPr lang="el-GR" sz="2400" dirty="0">
                <a:latin typeface="Book Antiqua" panose="02040602050305030304" pitchFamily="18" charset="0"/>
              </a:rPr>
              <a:t>Πλεονεκτήματα της αρχής </a:t>
            </a:r>
          </a:p>
          <a:p>
            <a:pPr algn="just"/>
            <a:r>
              <a:rPr lang="el-GR" sz="2400" dirty="0">
                <a:latin typeface="Book Antiqua" panose="02040602050305030304" pitchFamily="18" charset="0"/>
              </a:rPr>
              <a:t>Η μη διάκριση δημιουργεί ίσους όρους ανταγωνισμού μεταξύ των ξένων παραγωγών στην εσωτερική αγορά των κρατών μελών </a:t>
            </a:r>
          </a:p>
          <a:p>
            <a:pPr algn="just"/>
            <a:r>
              <a:rPr lang="el-GR" sz="2400" dirty="0">
                <a:latin typeface="Book Antiqua" panose="02040602050305030304" pitchFamily="18" charset="0"/>
              </a:rPr>
              <a:t>Η εφαρμογή της αρχής αποτρέπει τα κράτη μέλη να βρίσκονται σε συνεχείς διαπραγματεύσεις με όλους τους εμπορικούς εταίρους </a:t>
            </a:r>
          </a:p>
          <a:p>
            <a:pPr algn="just"/>
            <a:r>
              <a:rPr lang="el-GR" sz="2400" dirty="0">
                <a:latin typeface="Book Antiqua" panose="02040602050305030304" pitchFamily="18" charset="0"/>
              </a:rPr>
              <a:t>Συμβάλει στη διαφάνεια και στη σταθερότητα στο πεδίου των διεθνών εμπορικών σχέσεων </a:t>
            </a:r>
          </a:p>
        </p:txBody>
      </p:sp>
    </p:spTree>
    <p:extLst>
      <p:ext uri="{BB962C8B-B14F-4D97-AF65-F5344CB8AC3E}">
        <p14:creationId xmlns:p14="http://schemas.microsoft.com/office/powerpoint/2010/main" val="1028851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D6957E-C86F-4D17-BBEA-B3FE1B4562CB}"/>
              </a:ext>
            </a:extLst>
          </p:cNvPr>
          <p:cNvSpPr>
            <a:spLocks noGrp="1"/>
          </p:cNvSpPr>
          <p:nvPr>
            <p:ph type="title"/>
          </p:nvPr>
        </p:nvSpPr>
        <p:spPr/>
        <p:txBody>
          <a:bodyPr/>
          <a:lstStyle/>
          <a:p>
            <a:r>
              <a:rPr lang="el-GR" sz="3200" dirty="0">
                <a:latin typeface="Book Antiqua" panose="02040602050305030304" pitchFamily="18" charset="0"/>
              </a:rPr>
              <a:t>ΔΙΕΘΝΗΣ ΟΙΚΟΝΟΜΙΚΗ ΣΥΝΕΡΓΑΣΙΑ </a:t>
            </a:r>
          </a:p>
        </p:txBody>
      </p:sp>
      <p:sp>
        <p:nvSpPr>
          <p:cNvPr id="3" name="Θέση περιεχομένου 2">
            <a:extLst>
              <a:ext uri="{FF2B5EF4-FFF2-40B4-BE49-F238E27FC236}">
                <a16:creationId xmlns:a16="http://schemas.microsoft.com/office/drawing/2014/main" id="{3899D777-6CEF-47AE-A03A-0CAAF5C48721}"/>
              </a:ext>
            </a:extLst>
          </p:cNvPr>
          <p:cNvSpPr>
            <a:spLocks noGrp="1"/>
          </p:cNvSpPr>
          <p:nvPr>
            <p:ph idx="1"/>
          </p:nvPr>
        </p:nvSpPr>
        <p:spPr>
          <a:xfrm>
            <a:off x="1103312" y="1222131"/>
            <a:ext cx="8946541" cy="5183151"/>
          </a:xfrm>
        </p:spPr>
        <p:txBody>
          <a:bodyPr>
            <a:noAutofit/>
          </a:bodyPr>
          <a:lstStyle/>
          <a:p>
            <a:pPr algn="just"/>
            <a:endParaRPr lang="el-GR" sz="2400" dirty="0">
              <a:latin typeface="Book Antiqua" panose="02040602050305030304" pitchFamily="18" charset="0"/>
            </a:endParaRPr>
          </a:p>
          <a:p>
            <a:pPr algn="just"/>
            <a:r>
              <a:rPr lang="el-GR" sz="2400" dirty="0">
                <a:latin typeface="Book Antiqua" panose="02040602050305030304" pitchFamily="18" charset="0"/>
              </a:rPr>
              <a:t>Ιστορικά οι κύριοι λόγοι που ώθησαν τα κράτη να προσφύγουν στην διεθνή οικονομική συνεργασία υπήρξαν οι κίνδυνοι που είναι συνυφασμένοι με την εκδήλωση εμπορικών πολέμων </a:t>
            </a:r>
          </a:p>
          <a:p>
            <a:pPr algn="just"/>
            <a:r>
              <a:rPr lang="el-GR" sz="2400" dirty="0">
                <a:latin typeface="Book Antiqua" panose="02040602050305030304" pitchFamily="18" charset="0"/>
              </a:rPr>
              <a:t>Διμερείς εμπορικές συμφωνίες για την πρόληψη εμπορικών πολέμων </a:t>
            </a:r>
          </a:p>
          <a:p>
            <a:pPr algn="just"/>
            <a:r>
              <a:rPr lang="el-GR" sz="2400" dirty="0">
                <a:latin typeface="Book Antiqua" panose="02040602050305030304" pitchFamily="18" charset="0"/>
              </a:rPr>
              <a:t>Διμερείς η πολυμερείς συμφωνίες για τη σταθερότητα του νομίσματος </a:t>
            </a:r>
          </a:p>
          <a:p>
            <a:pPr algn="just"/>
            <a:r>
              <a:rPr lang="el-GR" sz="2400" dirty="0">
                <a:latin typeface="Book Antiqua" panose="02040602050305030304" pitchFamily="18" charset="0"/>
              </a:rPr>
              <a:t>Η ουσιαστική ανάπτυξη των πολυμερών οικονομικών σχέσεων έλαβε χώρα μετά το τέλος του Δευτέρου Παγκοσμίου Πολέμου </a:t>
            </a:r>
          </a:p>
        </p:txBody>
      </p:sp>
    </p:spTree>
    <p:extLst>
      <p:ext uri="{BB962C8B-B14F-4D97-AF65-F5344CB8AC3E}">
        <p14:creationId xmlns:p14="http://schemas.microsoft.com/office/powerpoint/2010/main" val="32006831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FB6B68-3CA5-4B98-B7B6-1372E7B3BE12}"/>
              </a:ext>
            </a:extLst>
          </p:cNvPr>
          <p:cNvSpPr>
            <a:spLocks noGrp="1"/>
          </p:cNvSpPr>
          <p:nvPr>
            <p:ph type="title"/>
          </p:nvPr>
        </p:nvSpPr>
        <p:spPr/>
        <p:txBody>
          <a:bodyPr/>
          <a:lstStyle/>
          <a:p>
            <a:r>
              <a:rPr lang="el-GR" sz="3200" dirty="0">
                <a:solidFill>
                  <a:srgbClr val="EBEBEB"/>
                </a:solidFill>
              </a:rPr>
              <a:t>Η αρχή του μάλλον ευνοούμενου κράτους Ρήτρα ΜΕΚ </a:t>
            </a:r>
            <a:endParaRPr lang="el-GR" dirty="0"/>
          </a:p>
        </p:txBody>
      </p:sp>
      <p:sp>
        <p:nvSpPr>
          <p:cNvPr id="3" name="Θέση περιεχομένου 2">
            <a:extLst>
              <a:ext uri="{FF2B5EF4-FFF2-40B4-BE49-F238E27FC236}">
                <a16:creationId xmlns:a16="http://schemas.microsoft.com/office/drawing/2014/main" id="{AB6B6E54-620F-4F40-92FF-C1B1B5D5172B}"/>
              </a:ext>
            </a:extLst>
          </p:cNvPr>
          <p:cNvSpPr>
            <a:spLocks noGrp="1"/>
          </p:cNvSpPr>
          <p:nvPr>
            <p:ph idx="1"/>
          </p:nvPr>
        </p:nvSpPr>
        <p:spPr/>
        <p:txBody>
          <a:bodyPr>
            <a:noAutofit/>
          </a:bodyPr>
          <a:lstStyle/>
          <a:p>
            <a:pPr algn="just"/>
            <a:r>
              <a:rPr lang="el-GR" sz="2400" dirty="0">
                <a:latin typeface="Book Antiqua" panose="02040602050305030304" pitchFamily="18" charset="0"/>
              </a:rPr>
              <a:t>Ωστόσο οι πολλές εξαιρέσεις δυσχεραίνουν την εφαρμογή της </a:t>
            </a:r>
          </a:p>
          <a:p>
            <a:pPr algn="just"/>
            <a:r>
              <a:rPr lang="el-GR" sz="2400" dirty="0">
                <a:latin typeface="Book Antiqua" panose="02040602050305030304" pitchFamily="18" charset="0"/>
              </a:rPr>
              <a:t>Τα κράτη επιδιώκουν τη μείωση δασμών και λοιπών περιορισμών σε προτιμησιακή βάση – τελωνειακές ενώσεις και ζώνες ελευθέρων συναλλαγών. Τα κράτη μέλη των ενώσεων υιοθετούν ένα ομοιόμορφο κοινό δασμολόγιο για τις εισαγωγές από τρίτα κράτη </a:t>
            </a:r>
          </a:p>
        </p:txBody>
      </p:sp>
    </p:spTree>
    <p:extLst>
      <p:ext uri="{BB962C8B-B14F-4D97-AF65-F5344CB8AC3E}">
        <p14:creationId xmlns:p14="http://schemas.microsoft.com/office/powerpoint/2010/main" val="41763339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A755A6-D102-4F8E-BF5F-0A78ABAB4E28}"/>
              </a:ext>
            </a:extLst>
          </p:cNvPr>
          <p:cNvSpPr>
            <a:spLocks noGrp="1"/>
          </p:cNvSpPr>
          <p:nvPr>
            <p:ph type="title"/>
          </p:nvPr>
        </p:nvSpPr>
        <p:spPr/>
        <p:txBody>
          <a:bodyPr/>
          <a:lstStyle/>
          <a:p>
            <a:r>
              <a:rPr lang="el-GR" sz="3200" dirty="0">
                <a:solidFill>
                  <a:srgbClr val="EBEBEB"/>
                </a:solidFill>
              </a:rPr>
              <a:t>Η αρχή του μάλλον ευνοούμενου κράτους Ρήτρα ΜΕΚ </a:t>
            </a:r>
            <a:endParaRPr lang="el-GR" dirty="0"/>
          </a:p>
        </p:txBody>
      </p:sp>
      <p:sp>
        <p:nvSpPr>
          <p:cNvPr id="3" name="Θέση περιεχομένου 2">
            <a:extLst>
              <a:ext uri="{FF2B5EF4-FFF2-40B4-BE49-F238E27FC236}">
                <a16:creationId xmlns:a16="http://schemas.microsoft.com/office/drawing/2014/main" id="{DD606FB9-C10E-4D11-B417-76BED1E060CC}"/>
              </a:ext>
            </a:extLst>
          </p:cNvPr>
          <p:cNvSpPr>
            <a:spLocks noGrp="1"/>
          </p:cNvSpPr>
          <p:nvPr>
            <p:ph idx="1"/>
          </p:nvPr>
        </p:nvSpPr>
        <p:spPr/>
        <p:txBody>
          <a:bodyPr/>
          <a:lstStyle/>
          <a:p>
            <a:pPr algn="just"/>
            <a:r>
              <a:rPr lang="el-GR" dirty="0">
                <a:latin typeface="Book Antiqua" panose="02040602050305030304" pitchFamily="18" charset="0"/>
              </a:rPr>
              <a:t>Τίθενται αυστηρές προϋποθέσεις </a:t>
            </a:r>
          </a:p>
          <a:p>
            <a:pPr algn="just"/>
            <a:r>
              <a:rPr lang="el-GR" dirty="0">
                <a:latin typeface="Book Antiqua" panose="02040602050305030304" pitchFamily="18" charset="0"/>
              </a:rPr>
              <a:t>1. Η άρση των εμποδίων να καλύπτει το κύριο μέρος του εμπορίου των χωρών που συμμετέχουν στην περιφερειακή συμφωνία</a:t>
            </a:r>
          </a:p>
          <a:p>
            <a:pPr algn="just"/>
            <a:r>
              <a:rPr lang="el-GR" dirty="0">
                <a:latin typeface="Book Antiqua" panose="02040602050305030304" pitchFamily="18" charset="0"/>
              </a:rPr>
              <a:t>2. Η συμφωνία να μην συνεπάγεται την επιβολή νέων φραγμών ή την ενδυνάμωση των υφιστάμενων εμποδίων στο εμπόριο με τρίτα κράτη</a:t>
            </a:r>
          </a:p>
          <a:p>
            <a:pPr algn="just"/>
            <a:r>
              <a:rPr lang="el-GR" dirty="0">
                <a:latin typeface="Book Antiqua" panose="02040602050305030304" pitchFamily="18" charset="0"/>
              </a:rPr>
              <a:t>3. Η συμφωνία να περιέχει ένα σχέδιο και ένα πρόγραμμα για την εγκαθίδρυση σε εύλογη προθεσμία της τελωνειακής ένωσης ή της ζώνης ελευθέρων συναλλαγών</a:t>
            </a:r>
          </a:p>
          <a:p>
            <a:pPr algn="just"/>
            <a:r>
              <a:rPr lang="el-GR" dirty="0">
                <a:latin typeface="Book Antiqua" panose="02040602050305030304" pitchFamily="18" charset="0"/>
              </a:rPr>
              <a:t>4. Για τις τελωνειακές ενώσεις η επίδραση του κοινού εξωτερικού δασμολογίου να μην δυσχεραίνει την πρόσβαση προϊόντων τρίτων χωρών </a:t>
            </a:r>
          </a:p>
          <a:p>
            <a:pPr algn="just"/>
            <a:endParaRPr lang="el-GR" dirty="0">
              <a:latin typeface="Book Antiqua" panose="02040602050305030304" pitchFamily="18" charset="0"/>
            </a:endParaRPr>
          </a:p>
          <a:p>
            <a:endParaRPr lang="el-GR" dirty="0"/>
          </a:p>
        </p:txBody>
      </p:sp>
    </p:spTree>
    <p:extLst>
      <p:ext uri="{BB962C8B-B14F-4D97-AF65-F5344CB8AC3E}">
        <p14:creationId xmlns:p14="http://schemas.microsoft.com/office/powerpoint/2010/main" val="21999192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289188-E938-4343-AC47-8C0AB4F31F0B}"/>
              </a:ext>
            </a:extLst>
          </p:cNvPr>
          <p:cNvSpPr>
            <a:spLocks noGrp="1"/>
          </p:cNvSpPr>
          <p:nvPr>
            <p:ph type="title"/>
          </p:nvPr>
        </p:nvSpPr>
        <p:spPr/>
        <p:txBody>
          <a:bodyPr/>
          <a:lstStyle/>
          <a:p>
            <a:r>
              <a:rPr lang="el-GR" sz="3200" dirty="0">
                <a:solidFill>
                  <a:srgbClr val="EBEBEB"/>
                </a:solidFill>
              </a:rPr>
              <a:t>Η αρχή του μάλλον ευνοούμενου κράτους Ρήτρα ΜΕΚ </a:t>
            </a:r>
            <a:endParaRPr lang="el-GR" dirty="0"/>
          </a:p>
        </p:txBody>
      </p:sp>
      <p:sp>
        <p:nvSpPr>
          <p:cNvPr id="3" name="Θέση περιεχομένου 2">
            <a:extLst>
              <a:ext uri="{FF2B5EF4-FFF2-40B4-BE49-F238E27FC236}">
                <a16:creationId xmlns:a16="http://schemas.microsoft.com/office/drawing/2014/main" id="{CACE103A-FFE9-4058-8DED-D346019C44AC}"/>
              </a:ext>
            </a:extLst>
          </p:cNvPr>
          <p:cNvSpPr>
            <a:spLocks noGrp="1"/>
          </p:cNvSpPr>
          <p:nvPr>
            <p:ph idx="1"/>
          </p:nvPr>
        </p:nvSpPr>
        <p:spPr/>
        <p:txBody>
          <a:bodyPr>
            <a:noAutofit/>
          </a:bodyPr>
          <a:lstStyle/>
          <a:p>
            <a:pPr algn="just"/>
            <a:r>
              <a:rPr lang="el-GR" sz="2400" dirty="0"/>
              <a:t>Το σύστημα των Γενικευμένων Προτιμήσεων</a:t>
            </a:r>
          </a:p>
          <a:p>
            <a:pPr algn="just"/>
            <a:r>
              <a:rPr lang="el-GR" sz="2400" dirty="0"/>
              <a:t>Οι αναπτυγμένες χώρες εφαρμόζουν ειδικούς χαμηλότερους δασμούς στα προϊόντα που προέρχονται από τις από τις αναπτυσσόμενες χώρες </a:t>
            </a:r>
          </a:p>
          <a:p>
            <a:pPr algn="just"/>
            <a:r>
              <a:rPr lang="el-GR" sz="2400" dirty="0"/>
              <a:t>Απόφαση συμβαλλομένων μερών της </a:t>
            </a:r>
            <a:r>
              <a:rPr lang="en-US" sz="2400" dirty="0"/>
              <a:t>GATT</a:t>
            </a:r>
            <a:r>
              <a:rPr lang="el-GR" sz="2400" dirty="0"/>
              <a:t> – 28.11.1979 (</a:t>
            </a:r>
            <a:r>
              <a:rPr lang="en-US" sz="2400" dirty="0"/>
              <a:t>enabling clause = </a:t>
            </a:r>
            <a:r>
              <a:rPr lang="el-GR" sz="2400" dirty="0"/>
              <a:t>επιτρεπτική ή εξουσιοδοτική ρήτρα με τίτλο).</a:t>
            </a:r>
          </a:p>
          <a:p>
            <a:pPr algn="just"/>
            <a:r>
              <a:rPr lang="el-GR" sz="2400" dirty="0"/>
              <a:t>Διαφοροποιημένη και πιο ευνοϊκή μεταχείριση των αναπτυσσομένων χωρών</a:t>
            </a:r>
          </a:p>
        </p:txBody>
      </p:sp>
    </p:spTree>
    <p:extLst>
      <p:ext uri="{BB962C8B-B14F-4D97-AF65-F5344CB8AC3E}">
        <p14:creationId xmlns:p14="http://schemas.microsoft.com/office/powerpoint/2010/main" val="1657212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98EE51-C814-4B1D-B0CD-4EF46C2CFBAC}"/>
              </a:ext>
            </a:extLst>
          </p:cNvPr>
          <p:cNvSpPr>
            <a:spLocks noGrp="1"/>
          </p:cNvSpPr>
          <p:nvPr>
            <p:ph type="title"/>
          </p:nvPr>
        </p:nvSpPr>
        <p:spPr/>
        <p:txBody>
          <a:bodyPr/>
          <a:lstStyle/>
          <a:p>
            <a:r>
              <a:rPr lang="el-GR" sz="3200" dirty="0">
                <a:solidFill>
                  <a:srgbClr val="EBEBEB"/>
                </a:solidFill>
              </a:rPr>
              <a:t>Η αρχή του μάλλον ευνοούμενου κράτους Ρήτρα ΜΕΚ </a:t>
            </a:r>
            <a:endParaRPr lang="el-GR" dirty="0"/>
          </a:p>
        </p:txBody>
      </p:sp>
      <p:sp>
        <p:nvSpPr>
          <p:cNvPr id="3" name="Θέση περιεχομένου 2">
            <a:extLst>
              <a:ext uri="{FF2B5EF4-FFF2-40B4-BE49-F238E27FC236}">
                <a16:creationId xmlns:a16="http://schemas.microsoft.com/office/drawing/2014/main" id="{47031776-72DD-4549-9B51-5C698B948521}"/>
              </a:ext>
            </a:extLst>
          </p:cNvPr>
          <p:cNvSpPr>
            <a:spLocks noGrp="1"/>
          </p:cNvSpPr>
          <p:nvPr>
            <p:ph idx="1"/>
          </p:nvPr>
        </p:nvSpPr>
        <p:spPr/>
        <p:txBody>
          <a:bodyPr>
            <a:normAutofit/>
          </a:bodyPr>
          <a:lstStyle/>
          <a:p>
            <a:pPr algn="just"/>
            <a:r>
              <a:rPr lang="el-GR" sz="2400" dirty="0">
                <a:latin typeface="Book Antiqua" panose="02040602050305030304" pitchFamily="18" charset="0"/>
              </a:rPr>
              <a:t>Αποδέσμευση από υποχρεώσεις της GATT κατόπιν απόφασης των συμβαλλόμενων μερών (του Συμβουλίου), εξαιτίας απρόβλεπτων αλλαγών στο διεθνές εμπόριο ή στην οικονομική κατάσταση του κράτους (άρθρο ΧΧV, παρ.5).</a:t>
            </a:r>
            <a:endParaRPr lang="en-US" sz="2400" dirty="0">
              <a:latin typeface="Book Antiqua" panose="02040602050305030304" pitchFamily="18" charset="0"/>
            </a:endParaRPr>
          </a:p>
          <a:p>
            <a:r>
              <a:rPr lang="el-GR" sz="2400" dirty="0">
                <a:latin typeface="Book Antiqua" panose="02040602050305030304" pitchFamily="18" charset="0"/>
              </a:rPr>
              <a:t>Η συγκεκριμένη αρχή έχει χαρακτηριστεί ακρογωνιαίος λίθος της </a:t>
            </a:r>
            <a:r>
              <a:rPr lang="en-US" sz="2400" dirty="0">
                <a:latin typeface="Book Antiqua" panose="02040602050305030304" pitchFamily="18" charset="0"/>
              </a:rPr>
              <a:t>GATT</a:t>
            </a:r>
            <a:endParaRPr lang="el-GR" sz="2400" dirty="0">
              <a:latin typeface="Book Antiqua" panose="02040602050305030304" pitchFamily="18" charset="0"/>
            </a:endParaRPr>
          </a:p>
        </p:txBody>
      </p:sp>
    </p:spTree>
    <p:extLst>
      <p:ext uri="{BB962C8B-B14F-4D97-AF65-F5344CB8AC3E}">
        <p14:creationId xmlns:p14="http://schemas.microsoft.com/office/powerpoint/2010/main" val="3803334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2D259B-A3FD-4FE7-A624-BAA3840BE10D}"/>
              </a:ext>
            </a:extLst>
          </p:cNvPr>
          <p:cNvSpPr>
            <a:spLocks noGrp="1"/>
          </p:cNvSpPr>
          <p:nvPr>
            <p:ph type="title"/>
          </p:nvPr>
        </p:nvSpPr>
        <p:spPr/>
        <p:txBody>
          <a:bodyPr/>
          <a:lstStyle/>
          <a:p>
            <a:r>
              <a:rPr lang="el-GR" sz="3200" dirty="0"/>
              <a:t>Η αρχή της μείωσης και παγιοποίησης των δασμών</a:t>
            </a:r>
          </a:p>
        </p:txBody>
      </p:sp>
      <p:sp>
        <p:nvSpPr>
          <p:cNvPr id="3" name="Θέση περιεχομένου 2">
            <a:extLst>
              <a:ext uri="{FF2B5EF4-FFF2-40B4-BE49-F238E27FC236}">
                <a16:creationId xmlns:a16="http://schemas.microsoft.com/office/drawing/2014/main" id="{02810D05-5F7F-4195-9A42-D4B93264E1AF}"/>
              </a:ext>
            </a:extLst>
          </p:cNvPr>
          <p:cNvSpPr>
            <a:spLocks noGrp="1"/>
          </p:cNvSpPr>
          <p:nvPr>
            <p:ph idx="1"/>
          </p:nvPr>
        </p:nvSpPr>
        <p:spPr/>
        <p:txBody>
          <a:bodyPr/>
          <a:lstStyle/>
          <a:p>
            <a:pPr algn="just"/>
            <a:r>
              <a:rPr lang="el-GR" dirty="0"/>
              <a:t>Οι δασμοί κατ ’αρχήν επιτρέπονται – τα κράτη μέλη οφείλουν μέσω διαπραγματεύσεων να μειώνουν τους δασμούς και εάν μπορούν να τους εξαλείψουν </a:t>
            </a:r>
          </a:p>
          <a:p>
            <a:pPr algn="just"/>
            <a:r>
              <a:rPr lang="el-GR" dirty="0"/>
              <a:t>Οι μειωμένοι δασμοί πρέπει να παγιοποιούνται έναντι μελλοντικών αυξήσεων – οι δασμολογικές μειώσεις καταγράφονται σε πίνακες </a:t>
            </a:r>
          </a:p>
          <a:p>
            <a:pPr algn="just"/>
            <a:r>
              <a:rPr lang="el-GR" dirty="0"/>
              <a:t>Κάθε κράτος κοινοποιεί ένα πίνακα (καταγράφονται οι δασμολογικές κλάσεις και οι δασμολογικές παραχωρήσεις του)  και μετά την κοινοποίηση δεν δύναται να αυξήσει τους δασμολογικούς συντελεστές σε </a:t>
            </a:r>
            <a:r>
              <a:rPr lang="el-GR" dirty="0" err="1"/>
              <a:t>επιπεδα</a:t>
            </a:r>
            <a:r>
              <a:rPr lang="el-GR" dirty="0"/>
              <a:t> υψηλότερα από τα προκαθορισμένα στον πίνακα όρια αυτών των συντελεστών </a:t>
            </a:r>
          </a:p>
        </p:txBody>
      </p:sp>
    </p:spTree>
    <p:extLst>
      <p:ext uri="{BB962C8B-B14F-4D97-AF65-F5344CB8AC3E}">
        <p14:creationId xmlns:p14="http://schemas.microsoft.com/office/powerpoint/2010/main" val="20455895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28B4B6-2DFB-44C8-9CCB-3F6E049B7F8C}"/>
              </a:ext>
            </a:extLst>
          </p:cNvPr>
          <p:cNvSpPr>
            <a:spLocks noGrp="1"/>
          </p:cNvSpPr>
          <p:nvPr>
            <p:ph type="title"/>
          </p:nvPr>
        </p:nvSpPr>
        <p:spPr/>
        <p:txBody>
          <a:bodyPr/>
          <a:lstStyle/>
          <a:p>
            <a:r>
              <a:rPr lang="el-GR" sz="3200" dirty="0">
                <a:latin typeface="Book Antiqua" panose="02040602050305030304" pitchFamily="18" charset="0"/>
              </a:rPr>
              <a:t>Η αρχή της διαφάνειας </a:t>
            </a:r>
          </a:p>
        </p:txBody>
      </p:sp>
      <p:sp>
        <p:nvSpPr>
          <p:cNvPr id="3" name="Θέση περιεχομένου 2">
            <a:extLst>
              <a:ext uri="{FF2B5EF4-FFF2-40B4-BE49-F238E27FC236}">
                <a16:creationId xmlns:a16="http://schemas.microsoft.com/office/drawing/2014/main" id="{8D634A82-B8D5-4442-BCAB-9B760DB636D7}"/>
              </a:ext>
            </a:extLst>
          </p:cNvPr>
          <p:cNvSpPr>
            <a:spLocks noGrp="1"/>
          </p:cNvSpPr>
          <p:nvPr>
            <p:ph idx="1"/>
          </p:nvPr>
        </p:nvSpPr>
        <p:spPr/>
        <p:txBody>
          <a:bodyPr/>
          <a:lstStyle/>
          <a:p>
            <a:pPr algn="just"/>
            <a:r>
              <a:rPr lang="el-GR" dirty="0"/>
              <a:t>Τα κράτη μέλη οφείλουν να δημοσιοποιούν το σύνολο των ρυθμίσεων κανονιστικού περιεχομένου που συναρτώνται με τις διεθνείς υποχρεώσεις τους </a:t>
            </a:r>
          </a:p>
          <a:p>
            <a:pPr algn="just"/>
            <a:r>
              <a:rPr lang="el-GR" dirty="0"/>
              <a:t>Οφείλουν επίσης να προβαίνουν σε μια σειρά κοινοποιήσεων διά της διπλωματικής οδού στα αρμόδια όργανα του ΠΟΕ </a:t>
            </a:r>
          </a:p>
          <a:p>
            <a:pPr algn="just"/>
            <a:r>
              <a:rPr lang="el-GR" dirty="0"/>
              <a:t>Υποχρέωση κοινοποίησης όλων των μεταβολών της νομοθεσίας </a:t>
            </a:r>
          </a:p>
          <a:p>
            <a:pPr algn="just"/>
            <a:r>
              <a:rPr lang="el-GR" dirty="0"/>
              <a:t>Τήρηση της διαφάνειας είναι κρίσιμη για την αποτελεσματική λειτουργία του ΠΟΕ </a:t>
            </a:r>
          </a:p>
        </p:txBody>
      </p:sp>
    </p:spTree>
    <p:extLst>
      <p:ext uri="{BB962C8B-B14F-4D97-AF65-F5344CB8AC3E}">
        <p14:creationId xmlns:p14="http://schemas.microsoft.com/office/powerpoint/2010/main" val="30764888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88FB2B-82D6-4239-A56C-8A666319C0A8}"/>
              </a:ext>
            </a:extLst>
          </p:cNvPr>
          <p:cNvSpPr>
            <a:spLocks noGrp="1"/>
          </p:cNvSpPr>
          <p:nvPr>
            <p:ph type="title"/>
          </p:nvPr>
        </p:nvSpPr>
        <p:spPr/>
        <p:txBody>
          <a:bodyPr/>
          <a:lstStyle/>
          <a:p>
            <a:r>
              <a:rPr lang="el-GR" sz="3200" dirty="0">
                <a:latin typeface="Book Antiqua" panose="02040602050305030304" pitchFamily="18" charset="0"/>
              </a:rPr>
              <a:t>Η αρχή της εθνικής μεταχείρισης </a:t>
            </a:r>
          </a:p>
        </p:txBody>
      </p:sp>
      <p:sp>
        <p:nvSpPr>
          <p:cNvPr id="3" name="Θέση περιεχομένου 2">
            <a:extLst>
              <a:ext uri="{FF2B5EF4-FFF2-40B4-BE49-F238E27FC236}">
                <a16:creationId xmlns:a16="http://schemas.microsoft.com/office/drawing/2014/main" id="{50DFAE83-59AD-4D66-9B5C-CDF97768261E}"/>
              </a:ext>
            </a:extLst>
          </p:cNvPr>
          <p:cNvSpPr>
            <a:spLocks noGrp="1"/>
          </p:cNvSpPr>
          <p:nvPr>
            <p:ph idx="1"/>
          </p:nvPr>
        </p:nvSpPr>
        <p:spPr/>
        <p:txBody>
          <a:bodyPr/>
          <a:lstStyle/>
          <a:p>
            <a:pPr marL="0" indent="0" algn="just">
              <a:buNone/>
            </a:pPr>
            <a:r>
              <a:rPr lang="el-GR" dirty="0"/>
              <a:t>Αρχή της εθνικής μεταχείρισης – Τα κράτη μέλη πρέπει να μεταχειρίζονται τα εισαγόμενα προϊόντα όπως και τα εγχώρια </a:t>
            </a:r>
          </a:p>
          <a:p>
            <a:pPr marL="0" indent="0" algn="just">
              <a:buNone/>
            </a:pPr>
            <a:r>
              <a:rPr lang="el-GR" dirty="0"/>
              <a:t>Δεν επιτρέπεται να φορολογούν τα εισαγόμενα προϊόντα μετά την καταβολή των δασμών στα σύνορα με εσωτερικούς φόρους με υψηλότερο συντελεστή σε σχέση με τον επιβαλλόμενο στα ομοειδή εγχώρια προϊόντα </a:t>
            </a:r>
          </a:p>
          <a:p>
            <a:pPr marL="0" indent="0" algn="just">
              <a:buNone/>
            </a:pPr>
            <a:r>
              <a:rPr lang="el-GR" dirty="0"/>
              <a:t>Εφαρμόζεται και στις διοικητικές ρυθμίσεις (προστασία καταναλωτή, περιβάλλοντος)</a:t>
            </a:r>
          </a:p>
        </p:txBody>
      </p:sp>
    </p:spTree>
    <p:extLst>
      <p:ext uri="{BB962C8B-B14F-4D97-AF65-F5344CB8AC3E}">
        <p14:creationId xmlns:p14="http://schemas.microsoft.com/office/powerpoint/2010/main" val="1141552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235712-F60D-4B59-8EF0-6E8716193663}"/>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Η αρχή της εθνικής μεταχείρισης </a:t>
            </a:r>
            <a:endParaRPr lang="el-GR" dirty="0"/>
          </a:p>
        </p:txBody>
      </p:sp>
      <p:sp>
        <p:nvSpPr>
          <p:cNvPr id="3" name="Θέση περιεχομένου 2">
            <a:extLst>
              <a:ext uri="{FF2B5EF4-FFF2-40B4-BE49-F238E27FC236}">
                <a16:creationId xmlns:a16="http://schemas.microsoft.com/office/drawing/2014/main" id="{9F4ED9BA-F27B-491A-8986-E095B2976DA5}"/>
              </a:ext>
            </a:extLst>
          </p:cNvPr>
          <p:cNvSpPr>
            <a:spLocks noGrp="1"/>
          </p:cNvSpPr>
          <p:nvPr>
            <p:ph idx="1"/>
          </p:nvPr>
        </p:nvSpPr>
        <p:spPr/>
        <p:txBody>
          <a:bodyPr>
            <a:normAutofit fontScale="92500" lnSpcReduction="10000"/>
          </a:bodyPr>
          <a:lstStyle/>
          <a:p>
            <a:pPr algn="just"/>
            <a:r>
              <a:rPr lang="el-GR" dirty="0"/>
              <a:t>Η πρώτη παράγραφος αναφέρεται στα όλα τα μέτρα τα οποία εφαρμοζόμενα στα εισαγόμενα και στα εγχώρια προϊόντα παρέχουν προστασία στην εγχώρια παραγωγή </a:t>
            </a:r>
          </a:p>
          <a:p>
            <a:pPr algn="just"/>
            <a:r>
              <a:rPr lang="el-GR" dirty="0"/>
              <a:t>Η δεύτερη παράγραφος αναφέρει ότι δεν πρέπει να επιβάλλονται επιβαρύνσεις υπερβαίνουσες αυτές που εφαρμόζονται στα εγχώρια ομοειδή προϊόντα </a:t>
            </a:r>
          </a:p>
          <a:p>
            <a:pPr algn="just"/>
            <a:r>
              <a:rPr lang="el-GR" dirty="0"/>
              <a:t>Για την εφαρμογή της παρ. 2  πρώτο εδάφιο πρέπει να πληρούνται δύο κριτήρια α) τα εισαγόμενα και τα εγχώρια προϊόντα πρέπει να είναι  ομοειδή β) τα εισαγόμενα προϊόντα να  φορολογούνται περισσότερο σε σχέση με τα εγχώρια </a:t>
            </a:r>
          </a:p>
          <a:p>
            <a:pPr algn="just"/>
            <a:r>
              <a:rPr lang="el-GR" dirty="0"/>
              <a:t>Η έννοια του ομοειδούς προϊόντος ερμηνεύεται στενά κατά περίπτωση και εξετάζοντας παράγοντες όπως είναι οι τελικές χρήσεις του προϊόντος, οι συνήθειες και οι προτιμήσεις των καταναλωτών, οι ιδιότητες του προϊόντος, η φύση και η ποιότητά του, η δασμολογική του ταξινόμηση</a:t>
            </a:r>
            <a:endParaRPr lang="en-US" dirty="0"/>
          </a:p>
        </p:txBody>
      </p:sp>
    </p:spTree>
    <p:extLst>
      <p:ext uri="{BB962C8B-B14F-4D97-AF65-F5344CB8AC3E}">
        <p14:creationId xmlns:p14="http://schemas.microsoft.com/office/powerpoint/2010/main" val="36775064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479284-1D5C-42E9-B786-2F3B1B99F632}"/>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Η αρχή της εθνικής μεταχείρισης </a:t>
            </a:r>
            <a:endParaRPr lang="el-GR" dirty="0"/>
          </a:p>
        </p:txBody>
      </p:sp>
      <p:sp>
        <p:nvSpPr>
          <p:cNvPr id="3" name="Θέση περιεχομένου 2">
            <a:extLst>
              <a:ext uri="{FF2B5EF4-FFF2-40B4-BE49-F238E27FC236}">
                <a16:creationId xmlns:a16="http://schemas.microsoft.com/office/drawing/2014/main" id="{B263123E-23A5-4C96-8D83-EC3EA606884E}"/>
              </a:ext>
            </a:extLst>
          </p:cNvPr>
          <p:cNvSpPr>
            <a:spLocks noGrp="1"/>
          </p:cNvSpPr>
          <p:nvPr>
            <p:ph idx="1"/>
          </p:nvPr>
        </p:nvSpPr>
        <p:spPr/>
        <p:txBody>
          <a:bodyPr>
            <a:normAutofit/>
          </a:bodyPr>
          <a:lstStyle/>
          <a:p>
            <a:pPr algn="just"/>
            <a:r>
              <a:rPr lang="el-GR" dirty="0"/>
              <a:t>Επιπροσθέτως κανένα συμβαλλόμενο μέρος δεν</a:t>
            </a:r>
            <a:r>
              <a:rPr lang="en-US" dirty="0"/>
              <a:t> </a:t>
            </a:r>
            <a:r>
              <a:rPr lang="el-GR" dirty="0"/>
              <a:t>επιβάλει εσωτερικούς φόρους ή άλλες επιβαρύνσεις επί εισαγομένων ή εγχωρίων προϊόντων με τρόπο αντίθετο προς τις αρχές της πρώτης παραγράφου </a:t>
            </a:r>
          </a:p>
          <a:p>
            <a:pPr algn="just"/>
            <a:r>
              <a:rPr lang="el-GR" dirty="0"/>
              <a:t>Τέταρτη παράγραφος του άρθρου ΙΙΙ - ίση μεταχείριση στα ομοειδή εισαγόμενα προϊόντα από πλευράς νομοθεσίας κανονισμών και διατυπώσεων</a:t>
            </a:r>
          </a:p>
        </p:txBody>
      </p:sp>
    </p:spTree>
    <p:extLst>
      <p:ext uri="{BB962C8B-B14F-4D97-AF65-F5344CB8AC3E}">
        <p14:creationId xmlns:p14="http://schemas.microsoft.com/office/powerpoint/2010/main" val="21374745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348B8C-3100-4EAA-84A9-82AB87A63634}"/>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Η αρχή της εθνικής μεταχείρισης </a:t>
            </a:r>
            <a:endParaRPr lang="el-GR" dirty="0"/>
          </a:p>
        </p:txBody>
      </p:sp>
      <p:sp>
        <p:nvSpPr>
          <p:cNvPr id="3" name="Θέση περιεχομένου 2">
            <a:extLst>
              <a:ext uri="{FF2B5EF4-FFF2-40B4-BE49-F238E27FC236}">
                <a16:creationId xmlns:a16="http://schemas.microsoft.com/office/drawing/2014/main" id="{516B910C-03A2-4AC7-B99D-31F9CBB06B8E}"/>
              </a:ext>
            </a:extLst>
          </p:cNvPr>
          <p:cNvSpPr>
            <a:spLocks noGrp="1"/>
          </p:cNvSpPr>
          <p:nvPr>
            <p:ph idx="1"/>
          </p:nvPr>
        </p:nvSpPr>
        <p:spPr/>
        <p:txBody>
          <a:bodyPr/>
          <a:lstStyle/>
          <a:p>
            <a:pPr algn="just"/>
            <a:r>
              <a:rPr lang="el-GR" dirty="0"/>
              <a:t>Η παρ. 1 του άρθρου ΙΙΙ έχει γενικό περιεχόμενο σε σχέση με τις παραγράφους 2 και 4 </a:t>
            </a:r>
          </a:p>
          <a:p>
            <a:pPr algn="just"/>
            <a:r>
              <a:rPr lang="el-GR" dirty="0"/>
              <a:t>Όταν το κρατικό μέτρο εμπίπτει στις παρ. 2 και 4 δεν χρειάζεται να εξεταστεί στο στάδιο της επίλυσης διαφορών (</a:t>
            </a:r>
            <a:r>
              <a:rPr lang="en-US" dirty="0"/>
              <a:t>panels</a:t>
            </a:r>
            <a:r>
              <a:rPr lang="el-GR" dirty="0"/>
              <a:t>) η παρ. 1 του άρθρου ΙΙΙ</a:t>
            </a:r>
          </a:p>
          <a:p>
            <a:pPr algn="just"/>
            <a:r>
              <a:rPr lang="el-GR" dirty="0"/>
              <a:t>Ο γενικός και θεμελιώδης σκοπός του άρθρου ΙΙΙ είναι να αποφευχθεί ο προστατευτισμός κατά την εφαρμογή εσωτερικών φορολογικών και ρυθμιστικών μέτρων. </a:t>
            </a:r>
          </a:p>
          <a:p>
            <a:pPr algn="just"/>
            <a:r>
              <a:rPr lang="el-GR" dirty="0"/>
              <a:t>Το άρθρο ΙΙΙ υποχρεώνει τα μέλη του ΠΟΕ να παρέχουν ισότιμες συνθήκες ανταγωνισμού για τα εισαγόμενα προϊόντα σε σχέση με τα εγχώρια προϊόντα και να μεταχειριστούν τα εισαγόμενα προϊόντα όπως και τα εγχώρια ομοειδή </a:t>
            </a:r>
          </a:p>
          <a:p>
            <a:pPr algn="just"/>
            <a:endParaRPr lang="el-GR" dirty="0"/>
          </a:p>
        </p:txBody>
      </p:sp>
    </p:spTree>
    <p:extLst>
      <p:ext uri="{BB962C8B-B14F-4D97-AF65-F5344CB8AC3E}">
        <p14:creationId xmlns:p14="http://schemas.microsoft.com/office/powerpoint/2010/main" val="4246946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2EF924-60B5-4708-96D6-8E99784E0FC7}"/>
              </a:ext>
            </a:extLst>
          </p:cNvPr>
          <p:cNvSpPr>
            <a:spLocks noGrp="1"/>
          </p:cNvSpPr>
          <p:nvPr>
            <p:ph type="title"/>
          </p:nvPr>
        </p:nvSpPr>
        <p:spPr/>
        <p:txBody>
          <a:bodyPr/>
          <a:lstStyle/>
          <a:p>
            <a:r>
              <a:rPr lang="el-GR" sz="3200" dirty="0">
                <a:latin typeface="Book Antiqua" panose="02040602050305030304" pitchFamily="18" charset="0"/>
              </a:rPr>
              <a:t>ΔΙΕΘΝΗΣ ΟΙΚΟΝΟΜΙΚΗ ΣΥΝΕΡΓΑΣΙΑ </a:t>
            </a:r>
            <a:endParaRPr lang="el-GR" sz="3200" dirty="0"/>
          </a:p>
        </p:txBody>
      </p:sp>
      <p:sp>
        <p:nvSpPr>
          <p:cNvPr id="3" name="Θέση περιεχομένου 2">
            <a:extLst>
              <a:ext uri="{FF2B5EF4-FFF2-40B4-BE49-F238E27FC236}">
                <a16:creationId xmlns:a16="http://schemas.microsoft.com/office/drawing/2014/main" id="{04A5E7C3-80B0-4C74-9CE3-A14C05C52917}"/>
              </a:ext>
            </a:extLst>
          </p:cNvPr>
          <p:cNvSpPr>
            <a:spLocks noGrp="1"/>
          </p:cNvSpPr>
          <p:nvPr>
            <p:ph idx="1"/>
          </p:nvPr>
        </p:nvSpPr>
        <p:spPr/>
        <p:txBody>
          <a:bodyPr>
            <a:normAutofit fontScale="92500"/>
          </a:bodyPr>
          <a:lstStyle/>
          <a:p>
            <a:pPr algn="just"/>
            <a:r>
              <a:rPr lang="el-GR" sz="2400" dirty="0">
                <a:latin typeface="Book Antiqua" panose="02040602050305030304" pitchFamily="18" charset="0"/>
              </a:rPr>
              <a:t>Η διεθνής οικονομική συνεργασία θεωρήθηκε ως μοχλός ανάπτυξης της εθνικής οικονομίας των κρατών</a:t>
            </a:r>
          </a:p>
          <a:p>
            <a:r>
              <a:rPr lang="el-GR" sz="2400" dirty="0">
                <a:latin typeface="Book Antiqua" panose="02040602050305030304" pitchFamily="18" charset="0"/>
              </a:rPr>
              <a:t>Θεωρίες του Διεθνούς εμπορίου </a:t>
            </a:r>
          </a:p>
          <a:p>
            <a:pPr algn="just"/>
            <a:r>
              <a:rPr lang="el-GR" sz="2400" dirty="0">
                <a:latin typeface="Book Antiqua" panose="02040602050305030304" pitchFamily="18" charset="0"/>
              </a:rPr>
              <a:t>Συγκριτικό πλεονέκτημα: μια χώρα έχει συγκριτικό πλεονέκτημα στην παραγωγή ενός προϊόντος αν το κόστος ευκαιρίας της παραγωγής αυτού του προϊόντος, σε σχέση με άλλα αγαθά, είναι χαμηλότερο σε αυτή τη χώρα από ότι είναι στις άλλες.   </a:t>
            </a:r>
          </a:p>
          <a:p>
            <a:pPr algn="just"/>
            <a:r>
              <a:rPr lang="el-GR" sz="2400" dirty="0">
                <a:latin typeface="Book Antiqua" panose="02040602050305030304" pitchFamily="18" charset="0"/>
              </a:rPr>
              <a:t>Απόλυτο πλεονέκτημα: μια χώρα έχει απόλυτο πλεονέκτημα στην παραγωγή ενός προϊόντος, όταν μπορεί να παράγει μια μονάδα αυτού του προϊόντος με λιγότερη εργασία από ότι σε μια άλλη χώρα. </a:t>
            </a:r>
          </a:p>
        </p:txBody>
      </p:sp>
    </p:spTree>
    <p:extLst>
      <p:ext uri="{BB962C8B-B14F-4D97-AF65-F5344CB8AC3E}">
        <p14:creationId xmlns:p14="http://schemas.microsoft.com/office/powerpoint/2010/main" val="21346187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E564D0-B7D5-4B09-BA0D-74B07CEFB09B}"/>
              </a:ext>
            </a:extLst>
          </p:cNvPr>
          <p:cNvSpPr>
            <a:spLocks noGrp="1"/>
          </p:cNvSpPr>
          <p:nvPr>
            <p:ph type="title"/>
          </p:nvPr>
        </p:nvSpPr>
        <p:spPr/>
        <p:txBody>
          <a:bodyPr/>
          <a:lstStyle/>
          <a:p>
            <a:r>
              <a:rPr lang="el-GR" sz="3200" dirty="0"/>
              <a:t>Απαγόρευση ποσοτικών περιορισμών</a:t>
            </a:r>
          </a:p>
        </p:txBody>
      </p:sp>
      <p:sp>
        <p:nvSpPr>
          <p:cNvPr id="3" name="Θέση περιεχομένου 2">
            <a:extLst>
              <a:ext uri="{FF2B5EF4-FFF2-40B4-BE49-F238E27FC236}">
                <a16:creationId xmlns:a16="http://schemas.microsoft.com/office/drawing/2014/main" id="{F17C1541-9C64-4843-A6DD-46D949E8CAA7}"/>
              </a:ext>
            </a:extLst>
          </p:cNvPr>
          <p:cNvSpPr>
            <a:spLocks noGrp="1"/>
          </p:cNvSpPr>
          <p:nvPr>
            <p:ph idx="1"/>
          </p:nvPr>
        </p:nvSpPr>
        <p:spPr/>
        <p:txBody>
          <a:bodyPr>
            <a:normAutofit/>
          </a:bodyPr>
          <a:lstStyle/>
          <a:p>
            <a:pPr algn="just"/>
            <a:r>
              <a:rPr lang="el-GR" dirty="0"/>
              <a:t>Κανένα συμβαλλόμενο μέρος δεν επιβάλει απαγορεύσεις ή περιορισμούς εκτός από δασμούς, φόρους ή άλλες επιβαρύνσεις, είτε με ποσοστώσεις, άδειες εισαγωγής ή εξαγωγής ή άλλα μέτρα, αναφορικά  με την εισαγωγή οποιουδήποτε προϊόντος ενός συμβαλλομένου μέρους στην επικράτειά του ή την εξαγωγή ή την πώληση για εξαγωγή οποιουδήποτε προϊόν που προορίζεται για την επικράτεια οποιουδήποτε άλλου συμβαλλόμενου μέρους.</a:t>
            </a:r>
          </a:p>
          <a:p>
            <a:pPr algn="just"/>
            <a:r>
              <a:rPr lang="el-GR" dirty="0"/>
              <a:t>Ευρύς ορισμός εφαρμόζεται σε όλα τα μέτρα που θεσπίζονται ή διατηρούνται από το κράτος μέλος που απαγορεύει ή περιορίζει την εισαγωγή, την εξαγωγή ή την πώληση για εξαγωγή προϊόντα εκτός των μέτρων που λαμβάνουν τη μορφή δασμών, φόρων ή άλλων επιβαρύνσεων. </a:t>
            </a:r>
          </a:p>
        </p:txBody>
      </p:sp>
    </p:spTree>
    <p:extLst>
      <p:ext uri="{BB962C8B-B14F-4D97-AF65-F5344CB8AC3E}">
        <p14:creationId xmlns:p14="http://schemas.microsoft.com/office/powerpoint/2010/main" val="29075032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FAD24E-0152-4BBC-8814-78AEFB348FEE}"/>
              </a:ext>
            </a:extLst>
          </p:cNvPr>
          <p:cNvSpPr>
            <a:spLocks noGrp="1"/>
          </p:cNvSpPr>
          <p:nvPr>
            <p:ph type="title"/>
          </p:nvPr>
        </p:nvSpPr>
        <p:spPr/>
        <p:txBody>
          <a:bodyPr/>
          <a:lstStyle/>
          <a:p>
            <a:r>
              <a:rPr lang="el-GR" sz="3200" dirty="0">
                <a:solidFill>
                  <a:srgbClr val="EBEBEB"/>
                </a:solidFill>
              </a:rPr>
              <a:t>Απαγόρευση ποσοτικών περιορισμών</a:t>
            </a:r>
            <a:endParaRPr lang="el-GR" dirty="0"/>
          </a:p>
        </p:txBody>
      </p:sp>
      <p:sp>
        <p:nvSpPr>
          <p:cNvPr id="3" name="Θέση περιεχομένου 2">
            <a:extLst>
              <a:ext uri="{FF2B5EF4-FFF2-40B4-BE49-F238E27FC236}">
                <a16:creationId xmlns:a16="http://schemas.microsoft.com/office/drawing/2014/main" id="{0059F189-E00E-4A0E-85B8-44F1CA2ABF73}"/>
              </a:ext>
            </a:extLst>
          </p:cNvPr>
          <p:cNvSpPr>
            <a:spLocks noGrp="1"/>
          </p:cNvSpPr>
          <p:nvPr>
            <p:ph idx="1"/>
          </p:nvPr>
        </p:nvSpPr>
        <p:spPr/>
        <p:txBody>
          <a:bodyPr>
            <a:normAutofit/>
          </a:bodyPr>
          <a:lstStyle/>
          <a:p>
            <a:pPr lvl="1"/>
            <a:r>
              <a:rPr lang="el-GR" dirty="0"/>
              <a:t>Εξαιρέσεις </a:t>
            </a:r>
          </a:p>
          <a:p>
            <a:pPr lvl="1" algn="just"/>
            <a:r>
              <a:rPr lang="el-GR" dirty="0"/>
              <a:t>1. Απαγορεύσεις εξαγωγής ή περιορισμοί είναι επιτρεπτοί όταν εφαρμόζονται προσωρινά για την πρόληψη και την αντιμετώπιση σημαντικών ελλείψεων τροφίμων ή άλλων προϊόντων που είναι απαραίτητα για την εξάγουσα χώρα</a:t>
            </a:r>
          </a:p>
          <a:p>
            <a:pPr lvl="1" algn="just"/>
            <a:r>
              <a:rPr lang="el-GR" dirty="0"/>
              <a:t>Συνεπώς, το άρθρο ΧΙ: 2 (α) αναφέρεται σε κρίσιμες ελλείψεις</a:t>
            </a:r>
            <a:br>
              <a:rPr lang="el-GR" dirty="0"/>
            </a:br>
            <a:r>
              <a:rPr lang="el-GR" dirty="0"/>
              <a:t>τρόφιμων ή άλλων απολύτως απαραίτητων προϊόντων</a:t>
            </a:r>
          </a:p>
          <a:p>
            <a:pPr lvl="1" algn="just"/>
            <a:r>
              <a:rPr lang="el-GR" dirty="0"/>
              <a:t>Ειδικότερα, η λέξη «τρόφιμα» παρέχει ένα μέτρο για το τι θα μπορούσε</a:t>
            </a:r>
            <a:br>
              <a:rPr lang="el-GR" dirty="0"/>
            </a:br>
            <a:r>
              <a:rPr lang="el-GR" dirty="0"/>
              <a:t>να θεωρηθεί ως προϊόν «ουσιώδες για το κράτος εξαγωγής», αλλά δεν περιορίζει τα βασικά προϊόντα μόνο σε τρόφιμα.</a:t>
            </a:r>
          </a:p>
          <a:p>
            <a:pPr lvl="1" algn="just"/>
            <a:endParaRPr lang="el-GR" dirty="0"/>
          </a:p>
        </p:txBody>
      </p:sp>
    </p:spTree>
    <p:extLst>
      <p:ext uri="{BB962C8B-B14F-4D97-AF65-F5344CB8AC3E}">
        <p14:creationId xmlns:p14="http://schemas.microsoft.com/office/powerpoint/2010/main" val="603818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81E964-E1B1-48E9-A592-73CA2AB021F9}"/>
              </a:ext>
            </a:extLst>
          </p:cNvPr>
          <p:cNvSpPr>
            <a:spLocks noGrp="1"/>
          </p:cNvSpPr>
          <p:nvPr>
            <p:ph type="title"/>
          </p:nvPr>
        </p:nvSpPr>
        <p:spPr/>
        <p:txBody>
          <a:bodyPr/>
          <a:lstStyle/>
          <a:p>
            <a:r>
              <a:rPr lang="el-GR" sz="3200" dirty="0">
                <a:solidFill>
                  <a:srgbClr val="EBEBEB"/>
                </a:solidFill>
              </a:rPr>
              <a:t>Απαγόρευση ποσοτικών περιορισμών</a:t>
            </a:r>
            <a:endParaRPr lang="el-GR" dirty="0"/>
          </a:p>
        </p:txBody>
      </p:sp>
      <p:sp>
        <p:nvSpPr>
          <p:cNvPr id="3" name="Θέση περιεχομένου 2">
            <a:extLst>
              <a:ext uri="{FF2B5EF4-FFF2-40B4-BE49-F238E27FC236}">
                <a16:creationId xmlns:a16="http://schemas.microsoft.com/office/drawing/2014/main" id="{B9F5A9BC-0C81-473B-A266-1F9E6A70B99B}"/>
              </a:ext>
            </a:extLst>
          </p:cNvPr>
          <p:cNvSpPr>
            <a:spLocks noGrp="1"/>
          </p:cNvSpPr>
          <p:nvPr>
            <p:ph idx="1"/>
          </p:nvPr>
        </p:nvSpPr>
        <p:spPr/>
        <p:txBody>
          <a:bodyPr/>
          <a:lstStyle/>
          <a:p>
            <a:pPr algn="just"/>
            <a:r>
              <a:rPr lang="el-GR" dirty="0"/>
              <a:t>Κρίσιμη κατάσταση έλλειψης αναφέρεται σε εκείνες τις ελλείψεις ποσοτήτων που συνιστούν ιδιαίτερα σημαντικό και ζωτικό πρόβλημα </a:t>
            </a:r>
          </a:p>
          <a:p>
            <a:pPr algn="just"/>
            <a:r>
              <a:rPr lang="el-GR" dirty="0"/>
              <a:t>2. Απαγορεύσεις εισαγωγών και εξαγωγών ή περιορισμοί που απαιτούνται για την εφαρμογή των προτύπων ή των κανονισμών για την ταξινόμηση ή την εμπορία των εμπορευμάτων στο διεθνές εμπόριο </a:t>
            </a:r>
          </a:p>
          <a:p>
            <a:r>
              <a:rPr lang="el-GR" dirty="0"/>
              <a:t>3. Περιορισμός εισαγωγών οποιουδήποτε προϊόντος γεωργίας ή αλιείας εφόσον είναι απαραίτητοι για την επιβολή κρατικών μέτρων </a:t>
            </a:r>
          </a:p>
          <a:p>
            <a:endParaRPr lang="el-GR" dirty="0"/>
          </a:p>
        </p:txBody>
      </p:sp>
    </p:spTree>
    <p:extLst>
      <p:ext uri="{BB962C8B-B14F-4D97-AF65-F5344CB8AC3E}">
        <p14:creationId xmlns:p14="http://schemas.microsoft.com/office/powerpoint/2010/main" val="15603388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78D000-FBBB-4E77-9355-949086E710B9}"/>
              </a:ext>
            </a:extLst>
          </p:cNvPr>
          <p:cNvSpPr>
            <a:spLocks noGrp="1"/>
          </p:cNvSpPr>
          <p:nvPr>
            <p:ph type="title"/>
          </p:nvPr>
        </p:nvSpPr>
        <p:spPr/>
        <p:txBody>
          <a:bodyPr/>
          <a:lstStyle/>
          <a:p>
            <a:r>
              <a:rPr lang="el-GR" sz="3200" dirty="0">
                <a:solidFill>
                  <a:srgbClr val="EBEBEB"/>
                </a:solidFill>
              </a:rPr>
              <a:t>Απαγόρευση ποσοτικών περιορισμών</a:t>
            </a:r>
            <a:endParaRPr lang="el-GR" dirty="0"/>
          </a:p>
        </p:txBody>
      </p:sp>
      <p:sp>
        <p:nvSpPr>
          <p:cNvPr id="3" name="Θέση περιεχομένου 2">
            <a:extLst>
              <a:ext uri="{FF2B5EF4-FFF2-40B4-BE49-F238E27FC236}">
                <a16:creationId xmlns:a16="http://schemas.microsoft.com/office/drawing/2014/main" id="{674C5604-A55F-4078-8E9A-F73CA8869641}"/>
              </a:ext>
            </a:extLst>
          </p:cNvPr>
          <p:cNvSpPr>
            <a:spLocks noGrp="1"/>
          </p:cNvSpPr>
          <p:nvPr>
            <p:ph idx="1"/>
          </p:nvPr>
        </p:nvSpPr>
        <p:spPr/>
        <p:txBody>
          <a:bodyPr/>
          <a:lstStyle/>
          <a:p>
            <a:pPr algn="just"/>
            <a:r>
              <a:rPr lang="el-GR" dirty="0">
                <a:latin typeface="Times New Roman" panose="02020603050405020304" pitchFamily="18" charset="0"/>
                <a:ea typeface="Times New Roman" panose="02020603050405020304" pitchFamily="18" charset="0"/>
              </a:rPr>
              <a:t>4.  Σχετίζεται με τη διασφάλιση του Ισοζυγίου Πληρωμών και τη διασφάλιση της εγχώριας οικονομικής θέσης της χώρας. Εάν το κράτος δεν έχει συναλλαγματικά αποθέματα μπορεί να επιβάλει σχετικούς περιορισμούς. </a:t>
            </a:r>
          </a:p>
          <a:p>
            <a:pPr algn="just"/>
            <a:r>
              <a:rPr lang="el-GR" dirty="0">
                <a:latin typeface="Times New Roman" panose="02020603050405020304" pitchFamily="18" charset="0"/>
                <a:ea typeface="Times New Roman" panose="02020603050405020304" pitchFamily="18" charset="0"/>
              </a:rPr>
              <a:t>Ωστόσο, οι περιορισμοί αυτοί δεν μπορούν να υπερβαίνουν το αναγκαίο μέτρο για να προλάβουν μια επικείμενη απειλή, ή να ανακόψουν μια σοβαρή μείωση των νομισματικών αποθεμάτων τους ή να επιτύχουν ένα λογικό ποσοστό αύξησης των αποθεμάτων σε περίπτωση που η χώρα έχει πολύ χαμηλά νομισματικά αποθεματικά</a:t>
            </a:r>
            <a:endParaRPr lang="el-GR" dirty="0"/>
          </a:p>
        </p:txBody>
      </p:sp>
    </p:spTree>
    <p:extLst>
      <p:ext uri="{BB962C8B-B14F-4D97-AF65-F5344CB8AC3E}">
        <p14:creationId xmlns:p14="http://schemas.microsoft.com/office/powerpoint/2010/main" val="8431597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54C1C9-F44F-40C6-99AE-5D1EAFED7DA7}"/>
              </a:ext>
            </a:extLst>
          </p:cNvPr>
          <p:cNvSpPr>
            <a:spLocks noGrp="1"/>
          </p:cNvSpPr>
          <p:nvPr>
            <p:ph type="title"/>
          </p:nvPr>
        </p:nvSpPr>
        <p:spPr/>
        <p:txBody>
          <a:bodyPr/>
          <a:lstStyle/>
          <a:p>
            <a:r>
              <a:rPr lang="el-GR" dirty="0"/>
              <a:t>ντάμπινγκ</a:t>
            </a:r>
          </a:p>
        </p:txBody>
      </p:sp>
      <p:sp>
        <p:nvSpPr>
          <p:cNvPr id="3" name="Θέση περιεχομένου 2">
            <a:extLst>
              <a:ext uri="{FF2B5EF4-FFF2-40B4-BE49-F238E27FC236}">
                <a16:creationId xmlns:a16="http://schemas.microsoft.com/office/drawing/2014/main" id="{34A81427-C2B7-4924-BC5E-9C55EDA6A9DB}"/>
              </a:ext>
            </a:extLst>
          </p:cNvPr>
          <p:cNvSpPr>
            <a:spLocks noGrp="1"/>
          </p:cNvSpPr>
          <p:nvPr>
            <p:ph idx="1"/>
          </p:nvPr>
        </p:nvSpPr>
        <p:spPr/>
        <p:txBody>
          <a:bodyPr>
            <a:normAutofit/>
          </a:bodyPr>
          <a:lstStyle/>
          <a:p>
            <a:r>
              <a:rPr lang="el-GR" dirty="0"/>
              <a:t>Αύξηση πρόσβασης σε μια ξένη αγορά </a:t>
            </a:r>
          </a:p>
          <a:p>
            <a:pPr algn="just"/>
            <a:r>
              <a:rPr lang="el-GR" dirty="0"/>
              <a:t>Αύξηση των πωλήσεων στο εξωτερικό χωρίς μείωση των τιμών στο εσωτερικό σε τέτοιο βαθμό ώστε να διατηρηθεί σε πλήρη απασχόληση το παραγωγικό δυναμικό της επιχείρησης αλλά και να επεκτείνει τις εγκαταστάσεις της προκειμένου να επιτύχει οικονομίες κλίμακας </a:t>
            </a:r>
          </a:p>
          <a:p>
            <a:pPr algn="just"/>
            <a:r>
              <a:rPr lang="el-GR" dirty="0">
                <a:solidFill>
                  <a:prstClr val="white"/>
                </a:solidFill>
              </a:rPr>
              <a:t>Πραγματοποίηση του ντάμπινγκ από παντοδύναμες επιχειρήσεις με σκοπό τον έλεγχο αλλοδαπών αγορών ή γιατί η μονοπωλιακή κατάσταση στην εγχώρια αγορά τους επιτρέπει να τιμολογούν σε υψηλές τιμές και σε χαμηλότερες στο εξωτερικό</a:t>
            </a:r>
            <a:endParaRPr lang="el-GR" dirty="0"/>
          </a:p>
        </p:txBody>
      </p:sp>
    </p:spTree>
    <p:extLst>
      <p:ext uri="{BB962C8B-B14F-4D97-AF65-F5344CB8AC3E}">
        <p14:creationId xmlns:p14="http://schemas.microsoft.com/office/powerpoint/2010/main" val="2666183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DE70FF-79EC-4915-8286-6A1A1F88B612}"/>
              </a:ext>
            </a:extLst>
          </p:cNvPr>
          <p:cNvSpPr>
            <a:spLocks noGrp="1"/>
          </p:cNvSpPr>
          <p:nvPr>
            <p:ph type="title"/>
          </p:nvPr>
        </p:nvSpPr>
        <p:spPr/>
        <p:txBody>
          <a:bodyPr/>
          <a:lstStyle/>
          <a:p>
            <a:r>
              <a:rPr lang="el-GR" dirty="0">
                <a:solidFill>
                  <a:srgbClr val="EBEBEB"/>
                </a:solidFill>
              </a:rPr>
              <a:t>ντάμπινγκ</a:t>
            </a:r>
            <a:endParaRPr lang="el-GR" dirty="0"/>
          </a:p>
        </p:txBody>
      </p:sp>
      <p:sp>
        <p:nvSpPr>
          <p:cNvPr id="3" name="Θέση περιεχομένου 2">
            <a:extLst>
              <a:ext uri="{FF2B5EF4-FFF2-40B4-BE49-F238E27FC236}">
                <a16:creationId xmlns:a16="http://schemas.microsoft.com/office/drawing/2014/main" id="{0A090388-7DE1-427C-BFB6-6F9C915F978E}"/>
              </a:ext>
            </a:extLst>
          </p:cNvPr>
          <p:cNvSpPr>
            <a:spLocks noGrp="1"/>
          </p:cNvSpPr>
          <p:nvPr>
            <p:ph idx="1"/>
          </p:nvPr>
        </p:nvSpPr>
        <p:spPr/>
        <p:txBody>
          <a:bodyPr>
            <a:normAutofit/>
          </a:bodyPr>
          <a:lstStyle/>
          <a:p>
            <a:pPr algn="just">
              <a:spcBef>
                <a:spcPts val="0"/>
              </a:spcBef>
            </a:pPr>
            <a:r>
              <a:rPr lang="el-GR" sz="2400" dirty="0">
                <a:latin typeface="Book Antiqua" panose="02040602050305030304" pitchFamily="18" charset="0"/>
              </a:rPr>
              <a:t>Εξαφάνιση των ανταγωνιστών και παρεμπόδιση ενδεχόμενων ανταγωνιστών να εισέλθουν σ΄ αυτή. </a:t>
            </a:r>
          </a:p>
          <a:p>
            <a:pPr algn="just">
              <a:lnSpc>
                <a:spcPct val="110000"/>
              </a:lnSpc>
              <a:spcBef>
                <a:spcPts val="0"/>
              </a:spcBef>
            </a:pPr>
            <a:r>
              <a:rPr lang="el-GR" sz="2400" dirty="0">
                <a:latin typeface="Book Antiqua" panose="02040602050305030304" pitchFamily="18" charset="0"/>
              </a:rPr>
              <a:t>Ορισμός = </a:t>
            </a:r>
            <a:r>
              <a:rPr lang="el-GR" sz="2400" dirty="0">
                <a:latin typeface="Book Antiqua" panose="02040602050305030304" pitchFamily="18" charset="0"/>
                <a:ea typeface="Times New Roman" panose="02020603050405020304" pitchFamily="18" charset="0"/>
              </a:rPr>
              <a:t>η διάθεση, δηλαδή, ενός προϊόντος στην εξωτερική αγορά σε τιμές χαμηλότερες από αυτές της εγχώριας αγοράς. Το ντάμπινγκ μπορεί να χρησιμοποιηθεί σαν όργανο στρατηγικής πωλήσεων στη διεθνή αγορά, προκειμένου να εκτοπισθεί ένας ανταγωνιστής από τον άλλο. </a:t>
            </a:r>
          </a:p>
          <a:p>
            <a:endParaRPr lang="el-GR" dirty="0"/>
          </a:p>
        </p:txBody>
      </p:sp>
    </p:spTree>
    <p:extLst>
      <p:ext uri="{BB962C8B-B14F-4D97-AF65-F5344CB8AC3E}">
        <p14:creationId xmlns:p14="http://schemas.microsoft.com/office/powerpoint/2010/main" val="20692586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E73028-593D-4697-98D6-4110886C8128}"/>
              </a:ext>
            </a:extLst>
          </p:cNvPr>
          <p:cNvSpPr>
            <a:spLocks noGrp="1"/>
          </p:cNvSpPr>
          <p:nvPr>
            <p:ph type="title"/>
          </p:nvPr>
        </p:nvSpPr>
        <p:spPr/>
        <p:txBody>
          <a:bodyPr/>
          <a:lstStyle/>
          <a:p>
            <a:r>
              <a:rPr lang="el-GR" dirty="0">
                <a:solidFill>
                  <a:srgbClr val="EBEBEB"/>
                </a:solidFill>
              </a:rPr>
              <a:t>ντάμπινγκ</a:t>
            </a:r>
            <a:endParaRPr lang="el-GR" dirty="0"/>
          </a:p>
        </p:txBody>
      </p:sp>
      <p:sp>
        <p:nvSpPr>
          <p:cNvPr id="3" name="Θέση περιεχομένου 2">
            <a:extLst>
              <a:ext uri="{FF2B5EF4-FFF2-40B4-BE49-F238E27FC236}">
                <a16:creationId xmlns:a16="http://schemas.microsoft.com/office/drawing/2014/main" id="{2A9DB125-A121-4EB4-A02E-B4D96CF674CF}"/>
              </a:ext>
            </a:extLst>
          </p:cNvPr>
          <p:cNvSpPr>
            <a:spLocks noGrp="1"/>
          </p:cNvSpPr>
          <p:nvPr>
            <p:ph idx="1"/>
          </p:nvPr>
        </p:nvSpPr>
        <p:spPr/>
        <p:txBody>
          <a:bodyPr/>
          <a:lstStyle/>
          <a:p>
            <a:pPr algn="just"/>
            <a:r>
              <a:rPr lang="el-GR" dirty="0">
                <a:latin typeface="Book Antiqua" panose="02040602050305030304" pitchFamily="18" charset="0"/>
                <a:ea typeface="Times New Roman" panose="02020603050405020304" pitchFamily="18" charset="0"/>
              </a:rPr>
              <a:t>Η κλασσική περίπτωση </a:t>
            </a:r>
            <a:r>
              <a:rPr lang="el-GR" dirty="0" err="1">
                <a:latin typeface="Book Antiqua" panose="02040602050305030304" pitchFamily="18" charset="0"/>
                <a:ea typeface="Times New Roman" panose="02020603050405020304" pitchFamily="18" charset="0"/>
              </a:rPr>
              <a:t>ντάμπιγνκ</a:t>
            </a:r>
            <a:r>
              <a:rPr lang="el-GR" dirty="0">
                <a:latin typeface="Book Antiqua" panose="02040602050305030304" pitchFamily="18" charset="0"/>
                <a:ea typeface="Times New Roman" panose="02020603050405020304" pitchFamily="18" charset="0"/>
              </a:rPr>
              <a:t> είναι αυτή όπου ο παραγωγός έχει μονοπωλιακό έλεγχο της αγοράς, εγχώρια, αλλά στο εξωτερικό η αγορά του προϊόντος του είναι ανταγωνιστική. </a:t>
            </a:r>
          </a:p>
          <a:p>
            <a:pPr algn="just"/>
            <a:r>
              <a:rPr lang="el-GR" dirty="0">
                <a:latin typeface="Book Antiqua" panose="02040602050305030304" pitchFamily="18" charset="0"/>
                <a:ea typeface="Times New Roman" panose="02020603050405020304" pitchFamily="18" charset="0"/>
              </a:rPr>
              <a:t>Αυτό σημαίνει πως η εγχώρια ζήτηση του προϊόντος είναι λιγότερο ελαστική από ό,τι στην αλλοδαπή αγορά. </a:t>
            </a:r>
          </a:p>
          <a:p>
            <a:pPr algn="just"/>
            <a:r>
              <a:rPr lang="el-GR" dirty="0">
                <a:latin typeface="Book Antiqua" panose="02040602050305030304" pitchFamily="18" charset="0"/>
                <a:ea typeface="Times New Roman" panose="02020603050405020304" pitchFamily="18" charset="0"/>
              </a:rPr>
              <a:t>Έτσι, οι μεγάλες παραγωγικές μονάδες μπορούν να παρεμβληθούν και </a:t>
            </a:r>
            <a:r>
              <a:rPr lang="el-GR" spc="10" dirty="0">
                <a:latin typeface="Book Antiqua" panose="02040602050305030304" pitchFamily="18" charset="0"/>
                <a:ea typeface="Times New Roman" panose="02020603050405020304" pitchFamily="18" charset="0"/>
              </a:rPr>
              <a:t>να προκαλέσουν ανωμαλίες στην κανονική ροή των εισαγωγών - εξαγω</a:t>
            </a:r>
            <a:r>
              <a:rPr lang="el-GR" spc="5" dirty="0">
                <a:latin typeface="Book Antiqua" panose="02040602050305030304" pitchFamily="18" charset="0"/>
                <a:ea typeface="Times New Roman" panose="02020603050405020304" pitchFamily="18" charset="0"/>
              </a:rPr>
              <a:t>γών των προϊόντων</a:t>
            </a:r>
          </a:p>
          <a:p>
            <a:pPr algn="just"/>
            <a:r>
              <a:rPr lang="el-GR" dirty="0">
                <a:latin typeface="Book Antiqua" panose="02040602050305030304" pitchFamily="18" charset="0"/>
                <a:ea typeface="Times New Roman" panose="02020603050405020304" pitchFamily="18" charset="0"/>
              </a:rPr>
              <a:t>Πρέπει να γίνει διάκριση του ντάμπινγκ από τις απλές πρακτικές πώλησης σε χαμηλές τιμές ως απόρροια του χαμηλού κόστους ή μεγαλύτερης παραγωγικότητας.</a:t>
            </a:r>
            <a:endParaRPr lang="el-GR" dirty="0">
              <a:latin typeface="Book Antiqua" panose="02040602050305030304" pitchFamily="18" charset="0"/>
            </a:endParaRPr>
          </a:p>
        </p:txBody>
      </p:sp>
    </p:spTree>
    <p:extLst>
      <p:ext uri="{BB962C8B-B14F-4D97-AF65-F5344CB8AC3E}">
        <p14:creationId xmlns:p14="http://schemas.microsoft.com/office/powerpoint/2010/main" val="26218196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FF4195-3600-464A-BF58-6AF915FB58D1}"/>
              </a:ext>
            </a:extLst>
          </p:cNvPr>
          <p:cNvSpPr>
            <a:spLocks noGrp="1"/>
          </p:cNvSpPr>
          <p:nvPr>
            <p:ph type="title"/>
          </p:nvPr>
        </p:nvSpPr>
        <p:spPr/>
        <p:txBody>
          <a:bodyPr/>
          <a:lstStyle/>
          <a:p>
            <a:r>
              <a:rPr lang="el-GR" sz="3200" dirty="0">
                <a:solidFill>
                  <a:srgbClr val="EBEBEB"/>
                </a:solidFill>
              </a:rPr>
              <a:t>Η συμφωνία </a:t>
            </a:r>
            <a:r>
              <a:rPr lang="el-GR" sz="3200" dirty="0" err="1">
                <a:solidFill>
                  <a:srgbClr val="EBEBEB"/>
                </a:solidFill>
              </a:rPr>
              <a:t>αντι</a:t>
            </a:r>
            <a:r>
              <a:rPr lang="el-GR" sz="3200" dirty="0">
                <a:solidFill>
                  <a:srgbClr val="EBEBEB"/>
                </a:solidFill>
              </a:rPr>
              <a:t>-ντάμπινγκ</a:t>
            </a:r>
            <a:endParaRPr lang="el-GR" sz="3200" dirty="0">
              <a:latin typeface="Book Antiqua" panose="02040602050305030304" pitchFamily="18" charset="0"/>
            </a:endParaRPr>
          </a:p>
        </p:txBody>
      </p:sp>
      <p:sp>
        <p:nvSpPr>
          <p:cNvPr id="3" name="Θέση περιεχομένου 2">
            <a:extLst>
              <a:ext uri="{FF2B5EF4-FFF2-40B4-BE49-F238E27FC236}">
                <a16:creationId xmlns:a16="http://schemas.microsoft.com/office/drawing/2014/main" id="{251955B6-2390-472C-9C0D-80F987CB4D72}"/>
              </a:ext>
            </a:extLst>
          </p:cNvPr>
          <p:cNvSpPr>
            <a:spLocks noGrp="1"/>
          </p:cNvSpPr>
          <p:nvPr>
            <p:ph idx="1"/>
          </p:nvPr>
        </p:nvSpPr>
        <p:spPr/>
        <p:txBody>
          <a:bodyPr>
            <a:normAutofit fontScale="85000" lnSpcReduction="10000"/>
          </a:bodyPr>
          <a:lstStyle/>
          <a:p>
            <a:pPr algn="just"/>
            <a:r>
              <a:rPr lang="el-GR" sz="2400" dirty="0">
                <a:latin typeface="Book Antiqua" panose="02040602050305030304" pitchFamily="18" charset="0"/>
                <a:ea typeface="Times New Roman" panose="02020603050405020304" pitchFamily="18" charset="0"/>
              </a:rPr>
              <a:t>Τίθενται αυστηροί κανόνες για τον καθορισμό της ύπαρξης και τον υπολογισμό ντάμπινγκ, ενισχύεται η διαδικασία διενέργειας της έρευνας, καθίστανται πιο σαφή τα κριτήρια, που πρέπει να ληφθούν υπόψη προκειμένου να προσδιορισθεί αν οι εισαγωγές, που αποτελούν αντικείμενο ντάμπινγκ, εκ μέρους του κράτους εξαγωγής προκαλούν ζημία σε έναν τομέα εθνικής παραγωγής και προσδιορίζονται αυτοί που έχουν το δικαίωμα να υποβάλουν καταγγελία για την έναρξη της έρευνας</a:t>
            </a:r>
          </a:p>
          <a:p>
            <a:pPr lvl="0" algn="just">
              <a:buClr>
                <a:srgbClr val="F5A408"/>
              </a:buClr>
            </a:pPr>
            <a:r>
              <a:rPr lang="el-GR" sz="2400" dirty="0">
                <a:solidFill>
                  <a:prstClr val="white"/>
                </a:solidFill>
                <a:latin typeface="Book Antiqua" panose="02040602050305030304" pitchFamily="18" charset="0"/>
              </a:rPr>
              <a:t>Το άρθρο 1 της συμφωνίας ορίζει τη βασική αρχή σύμφωνα με την οποία ένα μέλος δεν μπορεί να επιβάλλει μέτρο </a:t>
            </a:r>
            <a:r>
              <a:rPr lang="el-GR" sz="2400" dirty="0" err="1">
                <a:solidFill>
                  <a:prstClr val="white"/>
                </a:solidFill>
                <a:latin typeface="Book Antiqua" panose="02040602050305030304" pitchFamily="18" charset="0"/>
              </a:rPr>
              <a:t>αντι</a:t>
            </a:r>
            <a:r>
              <a:rPr lang="el-GR" sz="2400" dirty="0">
                <a:solidFill>
                  <a:prstClr val="white"/>
                </a:solidFill>
                <a:latin typeface="Book Antiqua" panose="02040602050305030304" pitchFamily="18" charset="0"/>
              </a:rPr>
              <a:t>-ντάμπινγκ, εκτός εάν, σύμφωνα με έρευνα που διεξήχθη σύμφωνα με τις διατάξεις της συμφωνίας διαπιστώσει ότι υπάρχουν εισαγωγές που αποτελούν αντικείμενο ντάμπινγκ, της εγχώριας βιομηχανίας και της αιτιώδους συνάφειας μεταξύ των εισαγωγών που αποτελούν αντικείμενο ντάμπινγκ και της ζημίας.</a:t>
            </a:r>
          </a:p>
          <a:p>
            <a:pPr algn="just"/>
            <a:endParaRPr lang="el-GR" dirty="0"/>
          </a:p>
        </p:txBody>
      </p:sp>
    </p:spTree>
    <p:extLst>
      <p:ext uri="{BB962C8B-B14F-4D97-AF65-F5344CB8AC3E}">
        <p14:creationId xmlns:p14="http://schemas.microsoft.com/office/powerpoint/2010/main" val="40547102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E86EEC-C071-44F8-B082-AB2023422EFF}"/>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Συμφωνία </a:t>
            </a:r>
            <a:r>
              <a:rPr lang="el-GR" sz="3200" dirty="0" err="1">
                <a:solidFill>
                  <a:srgbClr val="EBEBEB"/>
                </a:solidFill>
                <a:latin typeface="Book Antiqua" panose="02040602050305030304" pitchFamily="18" charset="0"/>
              </a:rPr>
              <a:t>αντι</a:t>
            </a:r>
            <a:r>
              <a:rPr lang="el-GR" sz="3200" dirty="0">
                <a:solidFill>
                  <a:srgbClr val="EBEBEB"/>
                </a:solidFill>
                <a:latin typeface="Book Antiqua" panose="02040602050305030304" pitchFamily="18" charset="0"/>
              </a:rPr>
              <a:t>-ντάμπινγκ </a:t>
            </a:r>
            <a:endParaRPr lang="el-GR" dirty="0"/>
          </a:p>
        </p:txBody>
      </p:sp>
      <p:sp>
        <p:nvSpPr>
          <p:cNvPr id="3" name="Θέση περιεχομένου 2">
            <a:extLst>
              <a:ext uri="{FF2B5EF4-FFF2-40B4-BE49-F238E27FC236}">
                <a16:creationId xmlns:a16="http://schemas.microsoft.com/office/drawing/2014/main" id="{48E1F537-CF05-490A-885D-3D86E68AC4D1}"/>
              </a:ext>
            </a:extLst>
          </p:cNvPr>
          <p:cNvSpPr>
            <a:spLocks noGrp="1"/>
          </p:cNvSpPr>
          <p:nvPr>
            <p:ph idx="1"/>
          </p:nvPr>
        </p:nvSpPr>
        <p:spPr/>
        <p:txBody>
          <a:bodyPr/>
          <a:lstStyle/>
          <a:p>
            <a:r>
              <a:rPr lang="el-GR" sz="2400" dirty="0">
                <a:latin typeface="Book Antiqua" panose="02040602050305030304" pitchFamily="18" charset="0"/>
              </a:rPr>
              <a:t>Προϋποθέσεις ντάμπινγκ</a:t>
            </a:r>
            <a:endParaRPr lang="el-GR" sz="2400" dirty="0">
              <a:latin typeface="Book Antiqua" panose="02040602050305030304" pitchFamily="18" charset="0"/>
              <a:ea typeface="Times New Roman" panose="02020603050405020304" pitchFamily="18" charset="0"/>
            </a:endParaRPr>
          </a:p>
          <a:p>
            <a:pPr algn="just">
              <a:lnSpc>
                <a:spcPct val="150000"/>
              </a:lnSpc>
            </a:pPr>
            <a:r>
              <a:rPr lang="el-GR" dirty="0">
                <a:latin typeface="Book Antiqua" panose="02040602050305030304" pitchFamily="18" charset="0"/>
                <a:ea typeface="Times New Roman" panose="02020603050405020304" pitchFamily="18" charset="0"/>
              </a:rPr>
              <a:t>α) Οι εισαγωγές συγκεκριμένων προϊόντων αποτελούν αντικείμενο ντάμπινγκ εκ μέρους ενός κράτους εξαγωγής</a:t>
            </a:r>
          </a:p>
          <a:p>
            <a:pPr algn="just">
              <a:lnSpc>
                <a:spcPct val="150000"/>
              </a:lnSpc>
            </a:pPr>
            <a:r>
              <a:rPr lang="el-GR" dirty="0">
                <a:latin typeface="Book Antiqua" panose="02040602050305030304" pitchFamily="18" charset="0"/>
                <a:ea typeface="Times New Roman" panose="02020603050405020304" pitchFamily="18" charset="0"/>
              </a:rPr>
              <a:t>β) Προκαλείται ζημία στους εγχώριους παραγωγούς ομοειδών προϊόντων </a:t>
            </a:r>
          </a:p>
          <a:p>
            <a:pPr algn="just">
              <a:lnSpc>
                <a:spcPct val="150000"/>
              </a:lnSpc>
            </a:pPr>
            <a:r>
              <a:rPr lang="el-GR" dirty="0">
                <a:latin typeface="Book Antiqua" panose="02040602050305030304" pitchFamily="18" charset="0"/>
                <a:ea typeface="Times New Roman" panose="02020603050405020304" pitchFamily="18" charset="0"/>
              </a:rPr>
              <a:t>γ) Υφίσταται αιτιώδης συνάφεια μεταξύ των παραπάνω εισαγωγών και της προκαλούμενης ζημίας </a:t>
            </a:r>
          </a:p>
          <a:p>
            <a:endParaRPr lang="el-GR" dirty="0"/>
          </a:p>
        </p:txBody>
      </p:sp>
    </p:spTree>
    <p:extLst>
      <p:ext uri="{BB962C8B-B14F-4D97-AF65-F5344CB8AC3E}">
        <p14:creationId xmlns:p14="http://schemas.microsoft.com/office/powerpoint/2010/main" val="36037803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501750-1BEF-4D82-8FE0-6FD4BD73EAE5}"/>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Συμφωνία </a:t>
            </a:r>
            <a:r>
              <a:rPr lang="el-GR" sz="3200" dirty="0" err="1">
                <a:solidFill>
                  <a:srgbClr val="EBEBEB"/>
                </a:solidFill>
                <a:latin typeface="Book Antiqua" panose="02040602050305030304" pitchFamily="18" charset="0"/>
              </a:rPr>
              <a:t>αντιντάμπινγκ</a:t>
            </a:r>
            <a:r>
              <a:rPr lang="el-GR" sz="3200" dirty="0">
                <a:solidFill>
                  <a:srgbClr val="EBEBEB"/>
                </a:solidFill>
                <a:latin typeface="Book Antiqua" panose="02040602050305030304" pitchFamily="18" charset="0"/>
              </a:rPr>
              <a:t> </a:t>
            </a:r>
            <a:endParaRPr lang="el-GR" dirty="0"/>
          </a:p>
        </p:txBody>
      </p:sp>
      <p:sp>
        <p:nvSpPr>
          <p:cNvPr id="3" name="Θέση περιεχομένου 2">
            <a:extLst>
              <a:ext uri="{FF2B5EF4-FFF2-40B4-BE49-F238E27FC236}">
                <a16:creationId xmlns:a16="http://schemas.microsoft.com/office/drawing/2014/main" id="{18CF5FCD-086D-4C6C-8766-F5278C7E5693}"/>
              </a:ext>
            </a:extLst>
          </p:cNvPr>
          <p:cNvSpPr>
            <a:spLocks noGrp="1"/>
          </p:cNvSpPr>
          <p:nvPr>
            <p:ph idx="1"/>
          </p:nvPr>
        </p:nvSpPr>
        <p:spPr/>
        <p:txBody>
          <a:bodyPr/>
          <a:lstStyle/>
          <a:p>
            <a:pPr algn="just"/>
            <a:r>
              <a:rPr lang="el-GR" dirty="0"/>
              <a:t>Το άρθρο 2 περιέχει ουσιαστικούς κανόνες για τον προσδιορισμό του ντάμπινγκ. Το ντάμπινγκ υπολογίζεται με βάση μια «δίκαιη σύγκριση» μεταξύ της κανονικής αξίας (η τιμή του εισαγόμενου προϊόντος στο «συνήθη εμπορικό καθεστώς» στη χώρα καταγωγής ή εξαγωγής) και της τιμή εξαγωγής (η τιμή του προϊόντος στη χώρα της εισαγωγής). </a:t>
            </a:r>
          </a:p>
          <a:p>
            <a:pPr algn="just"/>
            <a:r>
              <a:rPr lang="el-GR" dirty="0"/>
              <a:t>Το άρθρο 2 περιέχει λεπτομερείς διατάξεις σχετικά με τον υπολογισμό της κανονικής αξίας και της τιμής εξαγωγής καθώς και στοιχεία της δίκαιης σύγκρισης που πρέπει να γίνει.</a:t>
            </a:r>
          </a:p>
        </p:txBody>
      </p:sp>
    </p:spTree>
    <p:extLst>
      <p:ext uri="{BB962C8B-B14F-4D97-AF65-F5344CB8AC3E}">
        <p14:creationId xmlns:p14="http://schemas.microsoft.com/office/powerpoint/2010/main" val="2885647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84E715-7320-4F31-8D20-D39E5925DEAB}"/>
              </a:ext>
            </a:extLst>
          </p:cNvPr>
          <p:cNvSpPr>
            <a:spLocks noGrp="1"/>
          </p:cNvSpPr>
          <p:nvPr>
            <p:ph type="title"/>
          </p:nvPr>
        </p:nvSpPr>
        <p:spPr/>
        <p:txBody>
          <a:bodyPr/>
          <a:lstStyle/>
          <a:p>
            <a:r>
              <a:rPr lang="el-GR" sz="3200" dirty="0">
                <a:latin typeface="Book Antiqua" panose="02040602050305030304" pitchFamily="18" charset="0"/>
              </a:rPr>
              <a:t>ΔΙΕΘΝΗΣ ΟΙΚΟΝΟΜΙΚΗ ΣΥΝΕΡΓΑΣΙΑ </a:t>
            </a:r>
            <a:endParaRPr lang="el-GR" sz="3200" dirty="0"/>
          </a:p>
        </p:txBody>
      </p:sp>
      <p:sp>
        <p:nvSpPr>
          <p:cNvPr id="3" name="Θέση περιεχομένου 2">
            <a:extLst>
              <a:ext uri="{FF2B5EF4-FFF2-40B4-BE49-F238E27FC236}">
                <a16:creationId xmlns:a16="http://schemas.microsoft.com/office/drawing/2014/main" id="{2FC2A785-A87F-476E-A59B-D6B938718110}"/>
              </a:ext>
            </a:extLst>
          </p:cNvPr>
          <p:cNvSpPr>
            <a:spLocks noGrp="1"/>
          </p:cNvSpPr>
          <p:nvPr>
            <p:ph idx="1"/>
          </p:nvPr>
        </p:nvSpPr>
        <p:spPr/>
        <p:txBody>
          <a:bodyPr>
            <a:normAutofit/>
          </a:bodyPr>
          <a:lstStyle/>
          <a:p>
            <a:pPr algn="just"/>
            <a:r>
              <a:rPr lang="el-GR" sz="2400" dirty="0">
                <a:latin typeface="Book Antiqua" panose="02040602050305030304" pitchFamily="18" charset="0"/>
              </a:rPr>
              <a:t>Το διεθνές εμπόριο, σε μεγάλο βαθμό, κατευθύνεται από τις διαφορές στους πόρους των χωρών - θεωρία με σημαντική επίδραση στη διεθνή οικονομική - διατυπώθηκε από τους Σουηδούς οικονομολόγους </a:t>
            </a:r>
            <a:r>
              <a:rPr lang="el-GR" sz="2400" dirty="0" err="1">
                <a:latin typeface="Book Antiqua" panose="02040602050305030304" pitchFamily="18" charset="0"/>
              </a:rPr>
              <a:t>Heckscher</a:t>
            </a:r>
            <a:r>
              <a:rPr lang="el-GR" sz="2400" dirty="0">
                <a:latin typeface="Book Antiqua" panose="02040602050305030304" pitchFamily="18" charset="0"/>
              </a:rPr>
              <a:t> και </a:t>
            </a:r>
            <a:r>
              <a:rPr lang="el-GR" sz="2400" dirty="0" err="1">
                <a:latin typeface="Book Antiqua" panose="02040602050305030304" pitchFamily="18" charset="0"/>
              </a:rPr>
              <a:t>Ohlin</a:t>
            </a:r>
            <a:r>
              <a:rPr lang="el-GR" sz="2400" dirty="0">
                <a:latin typeface="Book Antiqua" panose="02040602050305030304" pitchFamily="18" charset="0"/>
              </a:rPr>
              <a:t>. </a:t>
            </a:r>
          </a:p>
          <a:p>
            <a:pPr algn="just"/>
            <a:r>
              <a:rPr lang="el-GR" sz="2400" dirty="0">
                <a:latin typeface="Book Antiqua" panose="02040602050305030304" pitchFamily="18" charset="0"/>
              </a:rPr>
              <a:t>Μια χώρα διεξάγει εμπόριο μόνο όταν με τον τρόπο αυτό βελτιώνεται η εισοδηματική της θέση.</a:t>
            </a:r>
          </a:p>
        </p:txBody>
      </p:sp>
    </p:spTree>
    <p:extLst>
      <p:ext uri="{BB962C8B-B14F-4D97-AF65-F5344CB8AC3E}">
        <p14:creationId xmlns:p14="http://schemas.microsoft.com/office/powerpoint/2010/main" val="17344032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39A06C-7C2C-41F1-A786-68E13C137428}"/>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Συμφωνία </a:t>
            </a:r>
            <a:r>
              <a:rPr lang="el-GR" sz="3200" dirty="0" err="1">
                <a:solidFill>
                  <a:srgbClr val="EBEBEB"/>
                </a:solidFill>
                <a:latin typeface="Book Antiqua" panose="02040602050305030304" pitchFamily="18" charset="0"/>
              </a:rPr>
              <a:t>αντι</a:t>
            </a:r>
            <a:r>
              <a:rPr lang="el-GR" sz="3200" dirty="0">
                <a:solidFill>
                  <a:srgbClr val="EBEBEB"/>
                </a:solidFill>
                <a:latin typeface="Book Antiqua" panose="02040602050305030304" pitchFamily="18" charset="0"/>
              </a:rPr>
              <a:t>-ντάμπινγκ </a:t>
            </a:r>
            <a:endParaRPr lang="el-GR" dirty="0"/>
          </a:p>
        </p:txBody>
      </p:sp>
      <p:sp>
        <p:nvSpPr>
          <p:cNvPr id="3" name="Θέση περιεχομένου 2">
            <a:extLst>
              <a:ext uri="{FF2B5EF4-FFF2-40B4-BE49-F238E27FC236}">
                <a16:creationId xmlns:a16="http://schemas.microsoft.com/office/drawing/2014/main" id="{9DFE97A0-C7BF-4701-9F38-8C3E1844F201}"/>
              </a:ext>
            </a:extLst>
          </p:cNvPr>
          <p:cNvSpPr>
            <a:spLocks noGrp="1"/>
          </p:cNvSpPr>
          <p:nvPr>
            <p:ph idx="1"/>
          </p:nvPr>
        </p:nvSpPr>
        <p:spPr/>
        <p:txBody>
          <a:bodyPr>
            <a:normAutofit/>
          </a:bodyPr>
          <a:lstStyle/>
          <a:p>
            <a:pPr algn="just"/>
            <a:r>
              <a:rPr lang="el-GR" dirty="0"/>
              <a:t>Το άρθρο 5 καθορίζει τις προϋποθέσεις για την έναρξη των ερευνών. Η συμφωνία AD ορίζει ότι οι έρευνες θα πρέπει γενικά να κινηθούν βάσει γραπτής αίτησης που υποβάλλεται "από ή για λογαριασμό" εγχώριας βιομηχανίας. </a:t>
            </a:r>
          </a:p>
          <a:p>
            <a:pPr algn="just"/>
            <a:r>
              <a:rPr lang="el-GR" dirty="0">
                <a:solidFill>
                  <a:prstClr val="white"/>
                </a:solidFill>
              </a:rPr>
              <a:t>Το άρθρο 6 καθορίζει λεπτομερείς κανόνες σχετικά με τη διαδικασία έρευνας, συμπεριλαμβανομένης της συλλογής αποδεικτικών στοιχείων και της χρήσης τεχνικών δειγματοληψίας. </a:t>
            </a:r>
          </a:p>
          <a:p>
            <a:pPr algn="just"/>
            <a:r>
              <a:rPr lang="el-GR" dirty="0">
                <a:solidFill>
                  <a:prstClr val="white"/>
                </a:solidFill>
              </a:rPr>
              <a:t>Απαιτεί από τις αρχές να εγγυώνται την εμπιστευτικότητα των ευαίσθητων πληροφοριών και να επαληθεύουν τις πληροφορίες  στις οποίες βασίζονται οι προσδιορισμοί.</a:t>
            </a:r>
            <a:endParaRPr lang="el-GR" dirty="0"/>
          </a:p>
        </p:txBody>
      </p:sp>
    </p:spTree>
    <p:extLst>
      <p:ext uri="{BB962C8B-B14F-4D97-AF65-F5344CB8AC3E}">
        <p14:creationId xmlns:p14="http://schemas.microsoft.com/office/powerpoint/2010/main" val="32433454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3EDFFE-041E-4475-93F1-756BBEB565CF}"/>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Συμφωνία </a:t>
            </a:r>
            <a:r>
              <a:rPr lang="el-GR" sz="3200" dirty="0" err="1">
                <a:solidFill>
                  <a:srgbClr val="EBEBEB"/>
                </a:solidFill>
                <a:latin typeface="Book Antiqua" panose="02040602050305030304" pitchFamily="18" charset="0"/>
              </a:rPr>
              <a:t>αντι</a:t>
            </a:r>
            <a:r>
              <a:rPr lang="el-GR" sz="3200" dirty="0">
                <a:solidFill>
                  <a:srgbClr val="EBEBEB"/>
                </a:solidFill>
                <a:latin typeface="Book Antiqua" panose="02040602050305030304" pitchFamily="18" charset="0"/>
              </a:rPr>
              <a:t>-ντάμπινγκ </a:t>
            </a:r>
            <a:endParaRPr lang="el-GR" dirty="0"/>
          </a:p>
        </p:txBody>
      </p:sp>
      <p:sp>
        <p:nvSpPr>
          <p:cNvPr id="3" name="Θέση περιεχομένου 2">
            <a:extLst>
              <a:ext uri="{FF2B5EF4-FFF2-40B4-BE49-F238E27FC236}">
                <a16:creationId xmlns:a16="http://schemas.microsoft.com/office/drawing/2014/main" id="{C4D15559-8EE7-4653-AC17-4BD2D38E8C43}"/>
              </a:ext>
            </a:extLst>
          </p:cNvPr>
          <p:cNvSpPr>
            <a:spLocks noGrp="1"/>
          </p:cNvSpPr>
          <p:nvPr>
            <p:ph idx="1"/>
          </p:nvPr>
        </p:nvSpPr>
        <p:spPr/>
        <p:txBody>
          <a:bodyPr>
            <a:normAutofit lnSpcReduction="10000"/>
          </a:bodyPr>
          <a:lstStyle/>
          <a:p>
            <a:pPr lvl="0" algn="just">
              <a:buClr>
                <a:srgbClr val="F5A408"/>
              </a:buClr>
            </a:pPr>
            <a:r>
              <a:rPr lang="el-GR" dirty="0"/>
              <a:t>Επιπλέον, προκειμένου να διασφαλιστεί η διαφάνεια των διαδικασιών, οι αρχές υποχρεούνται να γνωστοποιούν τις πληροφορίες στα ενδιαφερόμενα μέρη και να τους παρέχουν τις κατάλληλες ευκαιρίες να σχολιάσουν </a:t>
            </a:r>
          </a:p>
          <a:p>
            <a:pPr lvl="0" algn="just">
              <a:buClr>
                <a:srgbClr val="F5A408"/>
              </a:buClr>
            </a:pPr>
            <a:r>
              <a:rPr lang="el-GR" dirty="0"/>
              <a:t>Καθορίζει τα δικαιώματα των μερών να συμμετάσχουν στην έρευνα, (π.χ. δικαίωμα συναντήσεως με τα ενδιαφερόμενα μέρη, για παράδειγμα σε δημόσια ακρόαση)</a:t>
            </a:r>
            <a:endParaRPr lang="el-GR" dirty="0">
              <a:solidFill>
                <a:prstClr val="white"/>
              </a:solidFill>
            </a:endParaRPr>
          </a:p>
          <a:p>
            <a:pPr lvl="0" algn="just">
              <a:buClr>
                <a:srgbClr val="F5A408"/>
              </a:buClr>
            </a:pPr>
            <a:r>
              <a:rPr lang="el-GR" dirty="0">
                <a:solidFill>
                  <a:prstClr val="white"/>
                </a:solidFill>
              </a:rPr>
              <a:t>Άρθρο 7 αφορά την επιβολή προσωρινών μέτρων. Το άρθρο 7 περιλαμβάνει την απαίτηση ότι οι αρχές προβαίνουν σε προκαταρκτική καταφατική διαπίστωση του ντάμπινγκ, της ζημίας και της αιτιώδους συνάφειας πριν από την εφαρμογή των προσωρινών μέτρων και την απαίτηση ότι κανένα προσωρινό μέτρο δεν μπορεί να εφαρμοστεί νωρίτερα από 60 ημέρες μετά την έναρξη της έρευνας.</a:t>
            </a:r>
          </a:p>
          <a:p>
            <a:endParaRPr lang="el-GR" dirty="0"/>
          </a:p>
        </p:txBody>
      </p:sp>
    </p:spTree>
    <p:extLst>
      <p:ext uri="{BB962C8B-B14F-4D97-AF65-F5344CB8AC3E}">
        <p14:creationId xmlns:p14="http://schemas.microsoft.com/office/powerpoint/2010/main" val="9103807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03526A-E6F7-4185-8EF8-B9F0B8D159D9}"/>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Συμφωνία </a:t>
            </a:r>
            <a:r>
              <a:rPr lang="el-GR" sz="3200" dirty="0" err="1">
                <a:solidFill>
                  <a:srgbClr val="EBEBEB"/>
                </a:solidFill>
                <a:latin typeface="Book Antiqua" panose="02040602050305030304" pitchFamily="18" charset="0"/>
              </a:rPr>
              <a:t>αντι</a:t>
            </a:r>
            <a:r>
              <a:rPr lang="el-GR" sz="3200" dirty="0">
                <a:solidFill>
                  <a:srgbClr val="EBEBEB"/>
                </a:solidFill>
                <a:latin typeface="Book Antiqua" panose="02040602050305030304" pitchFamily="18" charset="0"/>
              </a:rPr>
              <a:t>-ντάμπινγκ </a:t>
            </a:r>
            <a:endParaRPr lang="el-GR" dirty="0"/>
          </a:p>
        </p:txBody>
      </p:sp>
      <p:sp>
        <p:nvSpPr>
          <p:cNvPr id="3" name="Θέση περιεχομένου 2">
            <a:extLst>
              <a:ext uri="{FF2B5EF4-FFF2-40B4-BE49-F238E27FC236}">
                <a16:creationId xmlns:a16="http://schemas.microsoft.com/office/drawing/2014/main" id="{1CEC9AF7-70D4-4862-AC3A-5F7D9249E10D}"/>
              </a:ext>
            </a:extLst>
          </p:cNvPr>
          <p:cNvSpPr>
            <a:spLocks noGrp="1"/>
          </p:cNvSpPr>
          <p:nvPr>
            <p:ph idx="1"/>
          </p:nvPr>
        </p:nvSpPr>
        <p:spPr/>
        <p:txBody>
          <a:bodyPr/>
          <a:lstStyle/>
          <a:p>
            <a:pPr algn="just"/>
            <a:r>
              <a:rPr lang="el-GR" dirty="0"/>
              <a:t>Το άρθρο 10 θεσπίζει τη γενική αρχή σύμφωνα με την οποία τόσο οι προσωρινοί όσο και οι τελικοί δασμοί </a:t>
            </a:r>
            <a:r>
              <a:rPr lang="el-GR" dirty="0" err="1"/>
              <a:t>αντι</a:t>
            </a:r>
            <a:r>
              <a:rPr lang="el-GR" dirty="0"/>
              <a:t>-ντάμπινγκ μπορούν να εφαρμοστούν μόνο από την ημερομηνία κατά την οποία έγιναν οι προσδιορισμοί του ντάμπινγκ, της ζημίας και της αιτιώδους συνάφειας. Ωστόσο, αναγνωρίζοντας ότι ενδέχεται να σημειώθηκε ζημία κατά τη διάρκεια της περιόδου έρευνας ή ότι οι εξαγωγείς ενδέχεται να έχουν αναλάβει δράση για την αποφυγή της επιβολής δασμού </a:t>
            </a:r>
            <a:r>
              <a:rPr lang="el-GR" dirty="0" err="1"/>
              <a:t>αντιντάμπινγκ</a:t>
            </a:r>
            <a:r>
              <a:rPr lang="el-GR" dirty="0"/>
              <a:t>, το άρθρο 10 περιέχει κανόνες για την αναδρομική επιβολή δασμών </a:t>
            </a:r>
            <a:r>
              <a:rPr lang="el-GR" dirty="0" err="1"/>
              <a:t>αντιντάμπινγκ</a:t>
            </a:r>
            <a:r>
              <a:rPr lang="el-GR" dirty="0"/>
              <a:t> σε συγκεκριμένες περιστάσεις</a:t>
            </a:r>
          </a:p>
        </p:txBody>
      </p:sp>
    </p:spTree>
    <p:extLst>
      <p:ext uri="{BB962C8B-B14F-4D97-AF65-F5344CB8AC3E}">
        <p14:creationId xmlns:p14="http://schemas.microsoft.com/office/powerpoint/2010/main" val="23855200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B37C73-EC4D-47E7-9A41-A59DB278E9DB}"/>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Συμφωνία </a:t>
            </a:r>
            <a:r>
              <a:rPr lang="el-GR" sz="3200" dirty="0" err="1">
                <a:solidFill>
                  <a:srgbClr val="EBEBEB"/>
                </a:solidFill>
                <a:latin typeface="Book Antiqua" panose="02040602050305030304" pitchFamily="18" charset="0"/>
              </a:rPr>
              <a:t>αντι</a:t>
            </a:r>
            <a:r>
              <a:rPr lang="el-GR" sz="3200" dirty="0">
                <a:solidFill>
                  <a:srgbClr val="EBEBEB"/>
                </a:solidFill>
                <a:latin typeface="Book Antiqua" panose="02040602050305030304" pitchFamily="18" charset="0"/>
              </a:rPr>
              <a:t>-ντάμπινγκ </a:t>
            </a:r>
            <a:endParaRPr lang="el-GR" dirty="0"/>
          </a:p>
        </p:txBody>
      </p:sp>
      <p:sp>
        <p:nvSpPr>
          <p:cNvPr id="3" name="Θέση περιεχομένου 2">
            <a:extLst>
              <a:ext uri="{FF2B5EF4-FFF2-40B4-BE49-F238E27FC236}">
                <a16:creationId xmlns:a16="http://schemas.microsoft.com/office/drawing/2014/main" id="{5799966E-0A49-492C-BB73-95817C2728D9}"/>
              </a:ext>
            </a:extLst>
          </p:cNvPr>
          <p:cNvSpPr>
            <a:spLocks noGrp="1"/>
          </p:cNvSpPr>
          <p:nvPr>
            <p:ph idx="1"/>
          </p:nvPr>
        </p:nvSpPr>
        <p:spPr/>
        <p:txBody>
          <a:bodyPr>
            <a:normAutofit/>
          </a:bodyPr>
          <a:lstStyle/>
          <a:p>
            <a:pPr lvl="0" algn="just">
              <a:buClr>
                <a:srgbClr val="F5A408"/>
              </a:buClr>
            </a:pPr>
            <a:r>
              <a:rPr lang="el-GR" dirty="0">
                <a:solidFill>
                  <a:prstClr val="white"/>
                </a:solidFill>
              </a:rPr>
              <a:t>Το άρθρο 16 συγκροτεί την επιτροπή πρακτικών </a:t>
            </a:r>
            <a:r>
              <a:rPr lang="el-GR" dirty="0" err="1">
                <a:solidFill>
                  <a:prstClr val="white"/>
                </a:solidFill>
              </a:rPr>
              <a:t>αντιντάμπινγκ</a:t>
            </a:r>
            <a:r>
              <a:rPr lang="el-GR" dirty="0">
                <a:solidFill>
                  <a:prstClr val="white"/>
                </a:solidFill>
              </a:rPr>
              <a:t> και ορίζει ότι τα μέρη πρέπει να κοινοποιούν χωρίς καθυστέρηση όλες τις προκαταρκτικές και τελικές ενέργειες που έχουν αναληφθεί στις έρευνες </a:t>
            </a:r>
            <a:r>
              <a:rPr lang="el-GR" dirty="0" err="1">
                <a:solidFill>
                  <a:prstClr val="white"/>
                </a:solidFill>
              </a:rPr>
              <a:t>αντι</a:t>
            </a:r>
            <a:r>
              <a:rPr lang="el-GR" dirty="0">
                <a:solidFill>
                  <a:prstClr val="white"/>
                </a:solidFill>
              </a:rPr>
              <a:t>-ντάμπινγκ και να κοινοποιούν κάθε έξι μήνες κάθε ενέργεια που έχει αναληφθεί κατά τη διάρκεια της σχετικής περιόδου αναφοράς</a:t>
            </a:r>
          </a:p>
          <a:p>
            <a:endParaRPr lang="el-GR" dirty="0"/>
          </a:p>
        </p:txBody>
      </p:sp>
    </p:spTree>
    <p:extLst>
      <p:ext uri="{BB962C8B-B14F-4D97-AF65-F5344CB8AC3E}">
        <p14:creationId xmlns:p14="http://schemas.microsoft.com/office/powerpoint/2010/main" val="20453747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A99FA9-B3DF-4D37-B4A6-A77E0A443BAF}"/>
              </a:ext>
            </a:extLst>
          </p:cNvPr>
          <p:cNvSpPr>
            <a:spLocks noGrp="1"/>
          </p:cNvSpPr>
          <p:nvPr>
            <p:ph type="title"/>
          </p:nvPr>
        </p:nvSpPr>
        <p:spPr/>
        <p:txBody>
          <a:bodyPr/>
          <a:lstStyle/>
          <a:p>
            <a:r>
              <a:rPr lang="el-GR" sz="3200" dirty="0"/>
              <a:t>Συμφωνία για τις επιδοτήσεις και τα αντισταθμιστικά μέτρα </a:t>
            </a:r>
          </a:p>
        </p:txBody>
      </p:sp>
      <p:sp>
        <p:nvSpPr>
          <p:cNvPr id="3" name="Θέση περιεχομένου 2">
            <a:extLst>
              <a:ext uri="{FF2B5EF4-FFF2-40B4-BE49-F238E27FC236}">
                <a16:creationId xmlns:a16="http://schemas.microsoft.com/office/drawing/2014/main" id="{0B5B6586-160A-4CC2-829F-C0805FC8287C}"/>
              </a:ext>
            </a:extLst>
          </p:cNvPr>
          <p:cNvSpPr>
            <a:spLocks noGrp="1"/>
          </p:cNvSpPr>
          <p:nvPr>
            <p:ph idx="1"/>
          </p:nvPr>
        </p:nvSpPr>
        <p:spPr/>
        <p:txBody>
          <a:bodyPr/>
          <a:lstStyle/>
          <a:p>
            <a:pPr algn="just"/>
            <a:r>
              <a:rPr lang="el-GR" dirty="0">
                <a:latin typeface="Times New Roman" panose="02020603050405020304" pitchFamily="18" charset="0"/>
                <a:ea typeface="Times New Roman" panose="02020603050405020304" pitchFamily="18" charset="0"/>
              </a:rPr>
              <a:t>Επιδότηση θεωρείται α) η οικονομική ενίσχυση από κυβερνητικούς ή άλλους δημόσιους φορείς εντός της επικράτειας ενός κράτους μέλους, β) κυβερνητικές πρακτικές που σχετίζονται με άμεση μεταφορά κεφαλαίων, γ) η παροχή από την κυβέρνηση αγαθών και υπηρεσιών, δ) η από οποιονδήποτε κρατικό φορέα παροχή και στήριξη του εισοδήματος ή των τιμών υπό οποιαδήποτε μορφή.</a:t>
            </a:r>
          </a:p>
          <a:p>
            <a:pPr algn="just"/>
            <a:r>
              <a:rPr lang="el-GR" dirty="0">
                <a:latin typeface="Times New Roman" panose="02020603050405020304" pitchFamily="18" charset="0"/>
                <a:ea typeface="Times New Roman" panose="02020603050405020304" pitchFamily="18" charset="0"/>
              </a:rPr>
              <a:t>Η επιδότηση έχει ατομικό χαρακτήρα, με την έννοια ότι η παροχή της αναφέρεται σε συγκεκριμένη επιχείρηση ή ομάδα επιχειρήσεων</a:t>
            </a:r>
          </a:p>
          <a:p>
            <a:pPr algn="just"/>
            <a:r>
              <a:rPr lang="el-GR" dirty="0">
                <a:latin typeface="Times New Roman" panose="02020603050405020304" pitchFamily="18" charset="0"/>
                <a:ea typeface="Times New Roman" panose="02020603050405020304" pitchFamily="18" charset="0"/>
              </a:rPr>
              <a:t>Αντισταθμιστικοί δασμοί μπορούν να επιβληθούν εφόσον οι </a:t>
            </a:r>
            <a:r>
              <a:rPr lang="el-GR" dirty="0" err="1">
                <a:latin typeface="Times New Roman" panose="02020603050405020304" pitchFamily="18" charset="0"/>
                <a:ea typeface="Times New Roman" panose="02020603050405020304" pitchFamily="18" charset="0"/>
              </a:rPr>
              <a:t>αντισταθμίσιμες</a:t>
            </a:r>
            <a:r>
              <a:rPr lang="el-GR" dirty="0">
                <a:latin typeface="Times New Roman" panose="02020603050405020304" pitchFamily="18" charset="0"/>
                <a:ea typeface="Times New Roman" panose="02020603050405020304" pitchFamily="18" charset="0"/>
              </a:rPr>
              <a:t> επιδοτήσεις συνεπάγονται την πρόκληση σημαντικής ζημιάς στον οικείο κλάδο παραγωγής, τον κίνδυνο πρόκλησης σημαντικής ζημιάς ή τη σημαντική επιβράδυνση της δημιουργίας ενός τέτοιου κλάδου παραγωγής. </a:t>
            </a:r>
            <a:endParaRPr lang="el-GR" dirty="0"/>
          </a:p>
        </p:txBody>
      </p:sp>
    </p:spTree>
    <p:extLst>
      <p:ext uri="{BB962C8B-B14F-4D97-AF65-F5344CB8AC3E}">
        <p14:creationId xmlns:p14="http://schemas.microsoft.com/office/powerpoint/2010/main" val="5319734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E8EF37-9318-445A-8FA0-2437DE6205BF}"/>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Μέτρα διασφάλισης άρθρο 19</a:t>
            </a:r>
            <a:endParaRPr lang="el-GR" dirty="0"/>
          </a:p>
        </p:txBody>
      </p:sp>
      <p:sp>
        <p:nvSpPr>
          <p:cNvPr id="3" name="Θέση περιεχομένου 2">
            <a:extLst>
              <a:ext uri="{FF2B5EF4-FFF2-40B4-BE49-F238E27FC236}">
                <a16:creationId xmlns:a16="http://schemas.microsoft.com/office/drawing/2014/main" id="{3F52305B-EF73-48CB-A5C0-DD0B3A2B0EA2}"/>
              </a:ext>
            </a:extLst>
          </p:cNvPr>
          <p:cNvSpPr>
            <a:spLocks noGrp="1"/>
          </p:cNvSpPr>
          <p:nvPr>
            <p:ph idx="1"/>
          </p:nvPr>
        </p:nvSpPr>
        <p:spPr/>
        <p:txBody>
          <a:bodyPr/>
          <a:lstStyle/>
          <a:p>
            <a:pPr algn="just"/>
            <a:r>
              <a:rPr lang="el-GR" dirty="0">
                <a:latin typeface="Book Antiqua" panose="02040602050305030304" pitchFamily="18" charset="0"/>
              </a:rPr>
              <a:t>Μέτρα διασφάλισης. Τα μέτρα διασφάλισης διαφέρουν κατά το ότι δεν επικεντρώνονται στο αν το εμπόριο είναι θεμιτό ή όχι, αλλά σε αιφνίδιες και μεγάλης κλίμακας αλλαγές του όγκου των εισαγωγών, με αποτέλεσμα να αδυνατούν αντικειμενικά οι παραγωγοί της χώρας να προσαρμοστούν στις αλλαγές των εμπορικών ροών. </a:t>
            </a:r>
          </a:p>
          <a:p>
            <a:pPr algn="just"/>
            <a:r>
              <a:rPr lang="el-GR" dirty="0">
                <a:latin typeface="Book Antiqua" panose="02040602050305030304" pitchFamily="18" charset="0"/>
              </a:rPr>
              <a:t>Υπό τις συνθήκες αυτές, οι κανόνες του ΠΟΕ επιτρέπουν των επιβολή βραχυπρόθεσμων περιορισμών των εισαγωγών, ώστε να ανακουφιστεί προσωρινά η βιομηχανία και να μπορέσει να προσαρμοστεί στην απότομη αυτή αλλαγή.</a:t>
            </a:r>
            <a:endParaRPr lang="el-GR" dirty="0"/>
          </a:p>
        </p:txBody>
      </p:sp>
    </p:spTree>
    <p:extLst>
      <p:ext uri="{BB962C8B-B14F-4D97-AF65-F5344CB8AC3E}">
        <p14:creationId xmlns:p14="http://schemas.microsoft.com/office/powerpoint/2010/main" val="33955387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ABF424-5609-43B5-A456-EA81420B5083}"/>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Μέτρα διασφάλισης άρθρο 19</a:t>
            </a:r>
            <a:endParaRPr lang="el-GR" dirty="0"/>
          </a:p>
        </p:txBody>
      </p:sp>
      <p:sp>
        <p:nvSpPr>
          <p:cNvPr id="3" name="Θέση περιεχομένου 2">
            <a:extLst>
              <a:ext uri="{FF2B5EF4-FFF2-40B4-BE49-F238E27FC236}">
                <a16:creationId xmlns:a16="http://schemas.microsoft.com/office/drawing/2014/main" id="{AEDEE9A5-29E4-42B6-AA48-F67817A5AB61}"/>
              </a:ext>
            </a:extLst>
          </p:cNvPr>
          <p:cNvSpPr>
            <a:spLocks noGrp="1"/>
          </p:cNvSpPr>
          <p:nvPr>
            <p:ph idx="1"/>
          </p:nvPr>
        </p:nvSpPr>
        <p:spPr/>
        <p:txBody>
          <a:bodyPr/>
          <a:lstStyle/>
          <a:p>
            <a:pPr algn="just"/>
            <a:r>
              <a:rPr lang="el-GR" i="1" dirty="0">
                <a:latin typeface="Times New Roman" panose="02020603050405020304" pitchFamily="18" charset="0"/>
                <a:ea typeface="Times New Roman" panose="02020603050405020304" pitchFamily="18" charset="0"/>
              </a:rPr>
              <a:t>«Ένα Μέλος δύναται να εφαρμόζει μέτρα διασφάλισης έναντι συγκεκριμένου προϊόντος μόνο εφόσον έχει καταλήξει στο συμπέρασμα ότι το εν λόγω προϊόν εισάγεται στο έδαφος του σε τόσο μεγάλες ποσότητες, είτε σε απόλυτα μεγέθη, είτε σε σύγκριση με την εγχώρια παραγωγή σε τέτοιες συνθήκες, ώστε να προκαλείται ή να δημιουργείται κίνδυνος να προκληθεί σοβαρή ζημία στον εγχώριο κλάδο παραγωγής ομοειδών ή ευθέως ανταγωνιστικών προϊόντων»</a:t>
            </a:r>
            <a:r>
              <a:rPr lang="el-GR" dirty="0">
                <a:latin typeface="Times New Roman" panose="02020603050405020304" pitchFamily="18" charset="0"/>
                <a:ea typeface="Times New Roman" panose="02020603050405020304" pitchFamily="18" charset="0"/>
              </a:rPr>
              <a:t>. </a:t>
            </a:r>
          </a:p>
          <a:p>
            <a:pPr algn="just"/>
            <a:endParaRPr lang="el-GR" dirty="0">
              <a:latin typeface="Times New Roman" panose="02020603050405020304" pitchFamily="18" charset="0"/>
              <a:ea typeface="Times New Roman" panose="02020603050405020304" pitchFamily="18" charset="0"/>
            </a:endParaRPr>
          </a:p>
          <a:p>
            <a:pPr algn="just"/>
            <a:r>
              <a:rPr lang="el-GR" dirty="0">
                <a:latin typeface="Times New Roman" panose="02020603050405020304" pitchFamily="18" charset="0"/>
                <a:ea typeface="Times New Roman" panose="02020603050405020304" pitchFamily="18" charset="0"/>
              </a:rPr>
              <a:t>Η συμφωνία προβλέπει ότι τα μέτρα διασφάλισης μπορούν να εφαρμόζονται στην περίπτωση που πραγματοποιούνται εισαγωγές σε αυξημένες ποσότητες και υπό τέτοιες συνθήκες, ώστε να υπάρχει κίνδυνος να προκληθεί σοβαρή ζημία σε παραγωγούς όμοιων και ευθέως ανταγωνιστικών προϊόντων.</a:t>
            </a:r>
            <a:endParaRPr lang="el-GR" sz="1400" dirty="0">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42851968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A89F8C-04F9-4754-9F7D-6C98432AB660}"/>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Μέτρα διασφάλισης άρθρο 19</a:t>
            </a:r>
            <a:endParaRPr lang="el-GR" dirty="0"/>
          </a:p>
        </p:txBody>
      </p:sp>
      <p:sp>
        <p:nvSpPr>
          <p:cNvPr id="3" name="Θέση περιεχομένου 2">
            <a:extLst>
              <a:ext uri="{FF2B5EF4-FFF2-40B4-BE49-F238E27FC236}">
                <a16:creationId xmlns:a16="http://schemas.microsoft.com/office/drawing/2014/main" id="{F622214A-777E-4761-8262-76DF022618E4}"/>
              </a:ext>
            </a:extLst>
          </p:cNvPr>
          <p:cNvSpPr>
            <a:spLocks noGrp="1"/>
          </p:cNvSpPr>
          <p:nvPr>
            <p:ph idx="1"/>
          </p:nvPr>
        </p:nvSpPr>
        <p:spPr/>
        <p:txBody>
          <a:bodyPr>
            <a:normAutofit/>
          </a:bodyPr>
          <a:lstStyle/>
          <a:p>
            <a:pPr algn="just"/>
            <a:r>
              <a:rPr lang="el-GR" dirty="0"/>
              <a:t>Η μέγιστη διάρκεια κάθε μέτρου διασφάλισης είναι τέσσερα έτη, εκτός εάν παραταθεί σύμφωνα με τις διατάξεις της συμφωνίας. Ειδικότερα, ένα μέτρο μπορεί να παραταθεί μόνο εάν κριθεί αναγκαία η συνέχιση του μέτρου αυτού για την πρόληψη ή την αποκατάσταση σοβαρής ζημίας, και μόνο εάν αποδεικτικά στοιχεία δείχνουν ότι η βιομηχανία προσαρμόζεται.</a:t>
            </a:r>
          </a:p>
          <a:p>
            <a:pPr lvl="0">
              <a:buClr>
                <a:srgbClr val="F5A408"/>
              </a:buClr>
            </a:pPr>
            <a:r>
              <a:rPr lang="el-GR" dirty="0">
                <a:solidFill>
                  <a:prstClr val="white"/>
                </a:solidFill>
              </a:rPr>
              <a:t>Κατά την εφαρμογή ενός μέτρου διασφάλισης, το μέλος πρέπει να διατηρήσει ένα ουσιαστικά ισοδύναμο επίπεδο παραχωρήσεων και άλλων υποχρεώσεων όσον αφορά τα επηρεαζόμενα μέλη</a:t>
            </a:r>
            <a:endParaRPr lang="en-US" dirty="0"/>
          </a:p>
          <a:p>
            <a:endParaRPr lang="el-GR" dirty="0"/>
          </a:p>
        </p:txBody>
      </p:sp>
    </p:spTree>
    <p:extLst>
      <p:ext uri="{BB962C8B-B14F-4D97-AF65-F5344CB8AC3E}">
        <p14:creationId xmlns:p14="http://schemas.microsoft.com/office/powerpoint/2010/main" val="4354231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C955D7-67D1-4323-9604-E32937781D24}"/>
              </a:ext>
            </a:extLst>
          </p:cNvPr>
          <p:cNvSpPr>
            <a:spLocks noGrp="1"/>
          </p:cNvSpPr>
          <p:nvPr>
            <p:ph type="title"/>
          </p:nvPr>
        </p:nvSpPr>
        <p:spPr/>
        <p:txBody>
          <a:bodyPr/>
          <a:lstStyle/>
          <a:p>
            <a:r>
              <a:rPr lang="el-GR" sz="3200" dirty="0"/>
              <a:t>Εξαιρέσεις Άρθρο 20 </a:t>
            </a:r>
          </a:p>
        </p:txBody>
      </p:sp>
      <p:sp>
        <p:nvSpPr>
          <p:cNvPr id="3" name="Θέση περιεχομένου 2">
            <a:extLst>
              <a:ext uri="{FF2B5EF4-FFF2-40B4-BE49-F238E27FC236}">
                <a16:creationId xmlns:a16="http://schemas.microsoft.com/office/drawing/2014/main" id="{6292CB1A-C766-4F8C-A260-1E1C3F89C713}"/>
              </a:ext>
            </a:extLst>
          </p:cNvPr>
          <p:cNvSpPr>
            <a:spLocks noGrp="1"/>
          </p:cNvSpPr>
          <p:nvPr>
            <p:ph idx="1"/>
          </p:nvPr>
        </p:nvSpPr>
        <p:spPr/>
        <p:txBody>
          <a:bodyPr>
            <a:normAutofit fontScale="85000" lnSpcReduction="10000"/>
          </a:bodyPr>
          <a:lstStyle/>
          <a:p>
            <a:pPr algn="just">
              <a:lnSpc>
                <a:spcPct val="150000"/>
              </a:lnSpc>
            </a:pPr>
            <a:r>
              <a:rPr lang="el-GR" dirty="0">
                <a:latin typeface="Times New Roman" panose="02020603050405020304" pitchFamily="18" charset="0"/>
                <a:ea typeface="Times New Roman" panose="02020603050405020304" pitchFamily="18" charset="0"/>
              </a:rPr>
              <a:t>Σύμφωνα με το ανωτέρω άρθρο και υπό την προϋπόθεση ότι τα εν λόγω μέτρα δεν εφαρμόζονται κατά τέτοιο τρόπο, ώστε να αποτελούν μέσο αυθαίρετων ή αδικαιολόγητων διακρίσεων μεταξύ των χωρών στις οποίες επικρατούν οι ίδιες συνθήκες, ή συγκεκαλυμμένο περιορισμό του διεθνούς εμπορίου, καμία διάταξη της </a:t>
            </a:r>
            <a:r>
              <a:rPr lang="en-US" dirty="0">
                <a:latin typeface="Times New Roman" panose="02020603050405020304" pitchFamily="18" charset="0"/>
                <a:ea typeface="Times New Roman" panose="02020603050405020304" pitchFamily="18" charset="0"/>
              </a:rPr>
              <a:t>GATT</a:t>
            </a:r>
            <a:r>
              <a:rPr lang="el-GR" dirty="0">
                <a:latin typeface="Times New Roman" panose="02020603050405020304" pitchFamily="18" charset="0"/>
                <a:ea typeface="Times New Roman" panose="02020603050405020304" pitchFamily="18" charset="0"/>
              </a:rPr>
              <a:t> δεν μπορεί να θεωρηθεί ότι εμποδίζει τη θέσπιση ή επιβολή, από οποιοδήποτε συμβαλλόμενο μέρος, μέτρων: </a:t>
            </a:r>
          </a:p>
          <a:p>
            <a:pPr algn="just">
              <a:lnSpc>
                <a:spcPct val="150000"/>
              </a:lnSpc>
            </a:pPr>
            <a:r>
              <a:rPr lang="el-GR" dirty="0">
                <a:latin typeface="Times New Roman" panose="02020603050405020304" pitchFamily="18" charset="0"/>
                <a:ea typeface="Times New Roman" panose="02020603050405020304" pitchFamily="18" charset="0"/>
              </a:rPr>
              <a:t>(α) που είναι αναγκαία για την προστασία της δημόσιας ηθικής </a:t>
            </a:r>
          </a:p>
          <a:p>
            <a:pPr algn="just">
              <a:lnSpc>
                <a:spcPct val="150000"/>
              </a:lnSpc>
            </a:pPr>
            <a:r>
              <a:rPr lang="el-GR" dirty="0">
                <a:latin typeface="Times New Roman" panose="02020603050405020304" pitchFamily="18" charset="0"/>
                <a:ea typeface="Times New Roman" panose="02020603050405020304" pitchFamily="18" charset="0"/>
              </a:rPr>
              <a:t>(β) που είναι αναγκαία για την προστασία και την υγεία του ανθρώπου, των ζώων ή των φυτών </a:t>
            </a:r>
          </a:p>
          <a:p>
            <a:pPr algn="just">
              <a:lnSpc>
                <a:spcPct val="150000"/>
              </a:lnSpc>
            </a:pPr>
            <a:r>
              <a:rPr lang="el-GR" dirty="0">
                <a:latin typeface="Times New Roman" panose="02020603050405020304" pitchFamily="18" charset="0"/>
                <a:ea typeface="Times New Roman" panose="02020603050405020304" pitchFamily="18" charset="0"/>
              </a:rPr>
              <a:t>(γ) σχετικών με τις εισαγωγές και εξαγωγές σε χρυσό ή ασήμι </a:t>
            </a:r>
          </a:p>
        </p:txBody>
      </p:sp>
    </p:spTree>
    <p:extLst>
      <p:ext uri="{BB962C8B-B14F-4D97-AF65-F5344CB8AC3E}">
        <p14:creationId xmlns:p14="http://schemas.microsoft.com/office/powerpoint/2010/main" val="24912230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9152AA-C39A-4F36-A26B-FCC87B4954BF}"/>
              </a:ext>
            </a:extLst>
          </p:cNvPr>
          <p:cNvSpPr>
            <a:spLocks noGrp="1"/>
          </p:cNvSpPr>
          <p:nvPr>
            <p:ph type="title"/>
          </p:nvPr>
        </p:nvSpPr>
        <p:spPr/>
        <p:txBody>
          <a:bodyPr/>
          <a:lstStyle/>
          <a:p>
            <a:r>
              <a:rPr lang="el-GR" sz="3200" dirty="0">
                <a:solidFill>
                  <a:srgbClr val="EBEBEB"/>
                </a:solidFill>
              </a:rPr>
              <a:t>Εξαιρέσεις Άρθρο 20 </a:t>
            </a:r>
            <a:endParaRPr lang="el-GR" dirty="0"/>
          </a:p>
        </p:txBody>
      </p:sp>
      <p:sp>
        <p:nvSpPr>
          <p:cNvPr id="3" name="Θέση περιεχομένου 2">
            <a:extLst>
              <a:ext uri="{FF2B5EF4-FFF2-40B4-BE49-F238E27FC236}">
                <a16:creationId xmlns:a16="http://schemas.microsoft.com/office/drawing/2014/main" id="{B66A3310-43C1-4A65-AA14-299A21B9FD6D}"/>
              </a:ext>
            </a:extLst>
          </p:cNvPr>
          <p:cNvSpPr>
            <a:spLocks noGrp="1"/>
          </p:cNvSpPr>
          <p:nvPr>
            <p:ph idx="1"/>
          </p:nvPr>
        </p:nvSpPr>
        <p:spPr/>
        <p:txBody>
          <a:bodyPr/>
          <a:lstStyle/>
          <a:p>
            <a:pPr algn="just">
              <a:lnSpc>
                <a:spcPct val="150000"/>
              </a:lnSpc>
            </a:pPr>
            <a:r>
              <a:rPr lang="el-GR" dirty="0">
                <a:latin typeface="Times New Roman" panose="02020603050405020304" pitchFamily="18" charset="0"/>
                <a:ea typeface="Times New Roman" panose="02020603050405020304" pitchFamily="18" charset="0"/>
              </a:rPr>
              <a:t>(δ) που είναι αναγκαία για την εξασφάλιση της συμμόρφωσης με τους νόμους και κανονισμούς, που δεν αντιβαίνουν στις διατάξεις της συμφωνίας της </a:t>
            </a:r>
            <a:r>
              <a:rPr lang="en-US" dirty="0">
                <a:latin typeface="Times New Roman" panose="02020603050405020304" pitchFamily="18" charset="0"/>
                <a:ea typeface="Times New Roman" panose="02020603050405020304" pitchFamily="18" charset="0"/>
              </a:rPr>
              <a:t>GATT</a:t>
            </a:r>
            <a:r>
              <a:rPr lang="el-GR" dirty="0">
                <a:latin typeface="Times New Roman" panose="02020603050405020304" pitchFamily="18" charset="0"/>
                <a:ea typeface="Times New Roman" panose="02020603050405020304" pitchFamily="18" charset="0"/>
              </a:rPr>
              <a:t>, συμπεριλαμβανομένων εκείνων, που αφορούν την επιβολή των τελωνειακών μέτρων, την επιβολή των μονοπωλίων, την προστασία των διπλωμάτων ευρεσιτεχνίας, εμπορικών σημάτων και πνευματικών δικαιωμάτων, καθώς και την πρόληψη δόλιων πρακτικών </a:t>
            </a:r>
          </a:p>
          <a:p>
            <a:pPr algn="just">
              <a:lnSpc>
                <a:spcPct val="150000"/>
              </a:lnSpc>
            </a:pPr>
            <a:r>
              <a:rPr lang="el-GR" dirty="0">
                <a:latin typeface="Times New Roman" panose="02020603050405020304" pitchFamily="18" charset="0"/>
                <a:ea typeface="Times New Roman" panose="02020603050405020304" pitchFamily="18" charset="0"/>
              </a:rPr>
              <a:t>(ε) σχετικών με τα προϊόντα που προέρχονται από εργασία φυλακισμένων </a:t>
            </a:r>
          </a:p>
          <a:p>
            <a:endParaRPr lang="el-GR" dirty="0"/>
          </a:p>
        </p:txBody>
      </p:sp>
    </p:spTree>
    <p:extLst>
      <p:ext uri="{BB962C8B-B14F-4D97-AF65-F5344CB8AC3E}">
        <p14:creationId xmlns:p14="http://schemas.microsoft.com/office/powerpoint/2010/main" val="268777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38D63D-C9D3-4195-9A3E-4EC9913B01F7}"/>
              </a:ext>
            </a:extLst>
          </p:cNvPr>
          <p:cNvSpPr>
            <a:spLocks noGrp="1"/>
          </p:cNvSpPr>
          <p:nvPr>
            <p:ph type="title"/>
          </p:nvPr>
        </p:nvSpPr>
        <p:spPr/>
        <p:txBody>
          <a:bodyPr/>
          <a:lstStyle/>
          <a:p>
            <a:r>
              <a:rPr lang="el-GR" dirty="0"/>
              <a:t>Οριοθετήσεις </a:t>
            </a:r>
          </a:p>
        </p:txBody>
      </p:sp>
      <p:sp>
        <p:nvSpPr>
          <p:cNvPr id="3" name="Θέση περιεχομένου 2">
            <a:extLst>
              <a:ext uri="{FF2B5EF4-FFF2-40B4-BE49-F238E27FC236}">
                <a16:creationId xmlns:a16="http://schemas.microsoft.com/office/drawing/2014/main" id="{B4E4C55F-938A-4030-9DA1-CE8EAEDC7A76}"/>
              </a:ext>
            </a:extLst>
          </p:cNvPr>
          <p:cNvSpPr>
            <a:spLocks noGrp="1"/>
          </p:cNvSpPr>
          <p:nvPr>
            <p:ph idx="1"/>
          </p:nvPr>
        </p:nvSpPr>
        <p:spPr>
          <a:xfrm>
            <a:off x="1103312" y="1213338"/>
            <a:ext cx="8946541" cy="5073162"/>
          </a:xfrm>
        </p:spPr>
        <p:txBody>
          <a:bodyPr>
            <a:noAutofit/>
          </a:bodyPr>
          <a:lstStyle/>
          <a:p>
            <a:pPr algn="just"/>
            <a:r>
              <a:rPr lang="el-GR" sz="2400" dirty="0">
                <a:latin typeface="Book Antiqua" panose="02040602050305030304" pitchFamily="18" charset="0"/>
              </a:rPr>
              <a:t>Διεθνές Οικονομικό Δίκαιο – Δίκαιο Διεθνούς Εμπορίου – Δίκαιο των Διεθνών Επενδύσεων – Το Διεθνές και Χρηματοπιστωτικό Δίκαιο </a:t>
            </a:r>
          </a:p>
          <a:p>
            <a:pPr algn="just"/>
            <a:r>
              <a:rPr lang="el-GR" sz="2400" dirty="0">
                <a:latin typeface="Book Antiqua" panose="02040602050305030304" pitchFamily="18" charset="0"/>
              </a:rPr>
              <a:t>Οι κανόνες του Διεθνούς Οικονομικού Δικαίου αφορούν κατά κύριο λόγο τις διακρατικές οικονομικές σχέσεις </a:t>
            </a:r>
          </a:p>
          <a:p>
            <a:pPr algn="just"/>
            <a:r>
              <a:rPr lang="el-GR" sz="2400" dirty="0">
                <a:latin typeface="Book Antiqua" panose="02040602050305030304" pitchFamily="18" charset="0"/>
              </a:rPr>
              <a:t>Στο πλαίσιο της λειτουργίας της διεθνούς οικονομίας  σημαντικό ρόλο διαδραματίζουν οι ιδιωτικές διεθνείς οικονομικές συναλλαγές ανάμεσα σε επιχειρήσεις και ανάμεσα σε επιχειρήσεις και καταναλωτές – Διέπονται κατά κύριο λόγο από συμβάσεις που συνάπτουν μεταξύ τους οι συναλλασσόμενοι – ιδιωτικό δίκαιο των διεθνών συναλλαγών – διεθνές εμπορικό δίκαιο </a:t>
            </a:r>
          </a:p>
        </p:txBody>
      </p:sp>
    </p:spTree>
    <p:extLst>
      <p:ext uri="{BB962C8B-B14F-4D97-AF65-F5344CB8AC3E}">
        <p14:creationId xmlns:p14="http://schemas.microsoft.com/office/powerpoint/2010/main" val="40610862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B5B63E-DD13-4BB1-8943-23BC5C30B142}"/>
              </a:ext>
            </a:extLst>
          </p:cNvPr>
          <p:cNvSpPr>
            <a:spLocks noGrp="1"/>
          </p:cNvSpPr>
          <p:nvPr>
            <p:ph type="title"/>
          </p:nvPr>
        </p:nvSpPr>
        <p:spPr/>
        <p:txBody>
          <a:bodyPr/>
          <a:lstStyle/>
          <a:p>
            <a:r>
              <a:rPr lang="el-GR" sz="3200" dirty="0">
                <a:solidFill>
                  <a:srgbClr val="EBEBEB"/>
                </a:solidFill>
              </a:rPr>
              <a:t>Εξαιρέσεις Άρθρο 20 </a:t>
            </a:r>
            <a:endParaRPr lang="el-GR" dirty="0"/>
          </a:p>
        </p:txBody>
      </p:sp>
      <p:sp>
        <p:nvSpPr>
          <p:cNvPr id="3" name="Θέση περιεχομένου 2">
            <a:extLst>
              <a:ext uri="{FF2B5EF4-FFF2-40B4-BE49-F238E27FC236}">
                <a16:creationId xmlns:a16="http://schemas.microsoft.com/office/drawing/2014/main" id="{977A927B-89CD-4163-8EDB-F3E277A8887A}"/>
              </a:ext>
            </a:extLst>
          </p:cNvPr>
          <p:cNvSpPr>
            <a:spLocks noGrp="1"/>
          </p:cNvSpPr>
          <p:nvPr>
            <p:ph idx="1"/>
          </p:nvPr>
        </p:nvSpPr>
        <p:spPr/>
        <p:txBody>
          <a:bodyPr>
            <a:noAutofit/>
          </a:bodyPr>
          <a:lstStyle/>
          <a:p>
            <a:pPr lvl="0" algn="just">
              <a:lnSpc>
                <a:spcPct val="150000"/>
              </a:lnSpc>
              <a:buClr>
                <a:srgbClr val="F5A408"/>
              </a:buClr>
            </a:pPr>
            <a:r>
              <a:rPr lang="el-GR" sz="2400" dirty="0">
                <a:solidFill>
                  <a:prstClr val="white"/>
                </a:solidFill>
                <a:latin typeface="Book Antiqua" panose="02040602050305030304" pitchFamily="18" charset="0"/>
                <a:ea typeface="Times New Roman" panose="02020603050405020304" pitchFamily="18" charset="0"/>
              </a:rPr>
              <a:t>(στ) που επιβάλλονται για την προστασία των εθνικών θησαυρών, που έχουν καλλιτεχνική, ιστορική ή αρχαιολογική αξία </a:t>
            </a:r>
          </a:p>
          <a:p>
            <a:pPr lvl="0" algn="just">
              <a:lnSpc>
                <a:spcPct val="150000"/>
              </a:lnSpc>
              <a:buClr>
                <a:srgbClr val="F5A408"/>
              </a:buClr>
            </a:pPr>
            <a:r>
              <a:rPr lang="el-GR" sz="2400" dirty="0">
                <a:solidFill>
                  <a:prstClr val="white"/>
                </a:solidFill>
                <a:latin typeface="Book Antiqua" panose="02040602050305030304" pitchFamily="18" charset="0"/>
                <a:ea typeface="Times New Roman" panose="02020603050405020304" pitchFamily="18" charset="0"/>
              </a:rPr>
              <a:t>(ζ) σχετικών με τη διατήρηση των αναλώσιμων φυσικών πόρων, εφόσον τα μέτρα αυτά καθίστανται αποτελεσματικά σε συνδυασμό με περιορισμούς στην εγχώρια παραγωγή ή κατανάλωση </a:t>
            </a:r>
          </a:p>
          <a:p>
            <a:pPr lvl="0" algn="just">
              <a:lnSpc>
                <a:spcPct val="150000"/>
              </a:lnSpc>
              <a:buClr>
                <a:srgbClr val="F5A408"/>
              </a:buClr>
            </a:pPr>
            <a:endParaRPr lang="el-GR" sz="2400" dirty="0">
              <a:solidFill>
                <a:prstClr val="white"/>
              </a:solidFill>
              <a:latin typeface="Book Antiqua" panose="02040602050305030304" pitchFamily="18" charset="0"/>
              <a:ea typeface="Times New Roman" panose="02020603050405020304" pitchFamily="18" charset="0"/>
            </a:endParaRPr>
          </a:p>
          <a:p>
            <a:pPr lvl="0" algn="just">
              <a:buClr>
                <a:srgbClr val="F5A408"/>
              </a:buClr>
            </a:pPr>
            <a:r>
              <a:rPr lang="el-GR" sz="2400" dirty="0">
                <a:solidFill>
                  <a:prstClr val="white"/>
                </a:solidFill>
                <a:latin typeface="Book Antiqua" panose="02040602050305030304" pitchFamily="18" charset="0"/>
                <a:ea typeface="Times New Roman" panose="02020603050405020304" pitchFamily="18" charset="0"/>
              </a:rPr>
              <a:t>	</a:t>
            </a:r>
            <a:endParaRPr lang="el-GR" sz="2400" dirty="0">
              <a:latin typeface="Book Antiqua" panose="02040602050305030304" pitchFamily="18" charset="0"/>
            </a:endParaRPr>
          </a:p>
        </p:txBody>
      </p:sp>
    </p:spTree>
    <p:extLst>
      <p:ext uri="{BB962C8B-B14F-4D97-AF65-F5344CB8AC3E}">
        <p14:creationId xmlns:p14="http://schemas.microsoft.com/office/powerpoint/2010/main" val="20571665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EAF9D1-CF55-425D-ADDB-6654F64E68D1}"/>
              </a:ext>
            </a:extLst>
          </p:cNvPr>
          <p:cNvSpPr>
            <a:spLocks noGrp="1"/>
          </p:cNvSpPr>
          <p:nvPr>
            <p:ph type="title"/>
          </p:nvPr>
        </p:nvSpPr>
        <p:spPr/>
        <p:txBody>
          <a:bodyPr/>
          <a:lstStyle/>
          <a:p>
            <a:r>
              <a:rPr lang="el-GR" sz="3200" dirty="0">
                <a:solidFill>
                  <a:srgbClr val="EBEBEB"/>
                </a:solidFill>
              </a:rPr>
              <a:t>Εξαιρέσεις Άρθρο 20 </a:t>
            </a:r>
            <a:endParaRPr lang="el-GR" dirty="0"/>
          </a:p>
        </p:txBody>
      </p:sp>
      <p:sp>
        <p:nvSpPr>
          <p:cNvPr id="3" name="Θέση περιεχομένου 2">
            <a:extLst>
              <a:ext uri="{FF2B5EF4-FFF2-40B4-BE49-F238E27FC236}">
                <a16:creationId xmlns:a16="http://schemas.microsoft.com/office/drawing/2014/main" id="{4A7536FF-A625-4315-A03D-636C01B803ED}"/>
              </a:ext>
            </a:extLst>
          </p:cNvPr>
          <p:cNvSpPr>
            <a:spLocks noGrp="1"/>
          </p:cNvSpPr>
          <p:nvPr>
            <p:ph idx="1"/>
          </p:nvPr>
        </p:nvSpPr>
        <p:spPr/>
        <p:txBody>
          <a:bodyPr>
            <a:normAutofit lnSpcReduction="10000"/>
          </a:bodyPr>
          <a:lstStyle/>
          <a:p>
            <a:pPr lvl="0" algn="just">
              <a:lnSpc>
                <a:spcPct val="150000"/>
              </a:lnSpc>
              <a:buClr>
                <a:srgbClr val="F5A408"/>
              </a:buClr>
            </a:pPr>
            <a:r>
              <a:rPr lang="el-GR" dirty="0">
                <a:solidFill>
                  <a:prstClr val="white"/>
                </a:solidFill>
                <a:latin typeface="Book Antiqua" panose="02040602050305030304" pitchFamily="18" charset="0"/>
                <a:ea typeface="Times New Roman" panose="02020603050405020304" pitchFamily="18" charset="0"/>
              </a:rPr>
              <a:t>(η) που αναλαμβάνονται στο πλαίσιο των υποχρεώσεων, που απορρέουν από κάθε διακυβερνητική συμφωνία βασικών προϊόντων∙</a:t>
            </a:r>
          </a:p>
          <a:p>
            <a:pPr lvl="0" algn="just">
              <a:lnSpc>
                <a:spcPct val="150000"/>
              </a:lnSpc>
              <a:buClr>
                <a:srgbClr val="F5A408"/>
              </a:buClr>
            </a:pPr>
            <a:r>
              <a:rPr lang="el-GR" dirty="0">
                <a:solidFill>
                  <a:prstClr val="white"/>
                </a:solidFill>
                <a:latin typeface="Book Antiqua" panose="02040602050305030304" pitchFamily="18" charset="0"/>
                <a:ea typeface="Times New Roman" panose="02020603050405020304" pitchFamily="18" charset="0"/>
              </a:rPr>
              <a:t>(θ) που συνιστούν περιορισμό των εξαγωγών των εγχώριων πρώτων υλών, προκειμένου να διασφαλιστούν οι αναγκαίες ποσότητες πρώτων υλών στην εγχώρια μεταποίηση κατά τις περιόδους, κατά τις οποίες η εγχώρια τιμή των πρώτων αυτών υλών διατηρείται κάτω από την παγκόσμια τιμή στο πλαίσιο κυβερνητικού προγράμματος σταθεροποίησης </a:t>
            </a:r>
          </a:p>
          <a:p>
            <a:pPr lvl="0" algn="just">
              <a:lnSpc>
                <a:spcPct val="150000"/>
              </a:lnSpc>
              <a:buClr>
                <a:srgbClr val="F5A408"/>
              </a:buClr>
            </a:pPr>
            <a:r>
              <a:rPr lang="el-GR" dirty="0">
                <a:solidFill>
                  <a:prstClr val="white"/>
                </a:solidFill>
                <a:latin typeface="Book Antiqua" panose="02040602050305030304" pitchFamily="18" charset="0"/>
                <a:ea typeface="Times New Roman" panose="02020603050405020304" pitchFamily="18" charset="0"/>
              </a:rPr>
              <a:t>(ι) απαραίτητων για την απόκτηση ή τη διανομή των προϊόντων, που βρίσκονται  σε ανεπάρκεια.</a:t>
            </a:r>
            <a:endParaRPr lang="el-GR" dirty="0"/>
          </a:p>
        </p:txBody>
      </p:sp>
    </p:spTree>
    <p:extLst>
      <p:ext uri="{BB962C8B-B14F-4D97-AF65-F5344CB8AC3E}">
        <p14:creationId xmlns:p14="http://schemas.microsoft.com/office/powerpoint/2010/main" val="37555000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DD55BF-DA22-4A0D-89A4-D025115F83F7}"/>
              </a:ext>
            </a:extLst>
          </p:cNvPr>
          <p:cNvSpPr>
            <a:spLocks noGrp="1"/>
          </p:cNvSpPr>
          <p:nvPr>
            <p:ph type="title"/>
          </p:nvPr>
        </p:nvSpPr>
        <p:spPr/>
        <p:txBody>
          <a:bodyPr/>
          <a:lstStyle/>
          <a:p>
            <a:r>
              <a:rPr lang="el-GR" dirty="0"/>
              <a:t>Εξαιρέσεις άρθρο 21 </a:t>
            </a:r>
          </a:p>
        </p:txBody>
      </p:sp>
      <p:sp>
        <p:nvSpPr>
          <p:cNvPr id="3" name="Θέση περιεχομένου 2">
            <a:extLst>
              <a:ext uri="{FF2B5EF4-FFF2-40B4-BE49-F238E27FC236}">
                <a16:creationId xmlns:a16="http://schemas.microsoft.com/office/drawing/2014/main" id="{3AAD0E3F-2032-42E8-BFA1-038243A574FA}"/>
              </a:ext>
            </a:extLst>
          </p:cNvPr>
          <p:cNvSpPr>
            <a:spLocks noGrp="1"/>
          </p:cNvSpPr>
          <p:nvPr>
            <p:ph idx="1"/>
          </p:nvPr>
        </p:nvSpPr>
        <p:spPr/>
        <p:txBody>
          <a:bodyPr>
            <a:normAutofit fontScale="92500"/>
          </a:bodyPr>
          <a:lstStyle/>
          <a:p>
            <a:pPr algn="just">
              <a:lnSpc>
                <a:spcPct val="150000"/>
              </a:lnSpc>
            </a:pPr>
            <a:r>
              <a:rPr lang="el-GR" dirty="0">
                <a:latin typeface="Times New Roman" panose="02020603050405020304" pitchFamily="18" charset="0"/>
                <a:ea typeface="Times New Roman" panose="02020603050405020304" pitchFamily="18" charset="0"/>
              </a:rPr>
              <a:t>Καμιά διάταξη της </a:t>
            </a:r>
            <a:r>
              <a:rPr lang="en-US" dirty="0">
                <a:latin typeface="Times New Roman" panose="02020603050405020304" pitchFamily="18" charset="0"/>
                <a:ea typeface="Times New Roman" panose="02020603050405020304" pitchFamily="18" charset="0"/>
              </a:rPr>
              <a:t>GATT </a:t>
            </a:r>
            <a:r>
              <a:rPr lang="el-GR" dirty="0">
                <a:latin typeface="Times New Roman" panose="02020603050405020304" pitchFamily="18" charset="0"/>
                <a:ea typeface="Times New Roman" panose="02020603050405020304" pitchFamily="18" charset="0"/>
              </a:rPr>
              <a:t>δεν ερμηνεύεται με τέτοιο τρόπο ώστε</a:t>
            </a:r>
            <a:r>
              <a:rPr lang="en-US" dirty="0">
                <a:latin typeface="Times New Roman" panose="02020603050405020304" pitchFamily="18" charset="0"/>
                <a:ea typeface="Times New Roman" panose="02020603050405020304" pitchFamily="18" charset="0"/>
              </a:rPr>
              <a:t>:</a:t>
            </a:r>
            <a:endParaRPr lang="el-GR" dirty="0">
              <a:latin typeface="Times New Roman" panose="02020603050405020304" pitchFamily="18" charset="0"/>
              <a:ea typeface="Times New Roman" panose="02020603050405020304" pitchFamily="18" charset="0"/>
            </a:endParaRPr>
          </a:p>
          <a:p>
            <a:pPr algn="just">
              <a:lnSpc>
                <a:spcPct val="150000"/>
              </a:lnSpc>
            </a:pPr>
            <a:r>
              <a:rPr lang="el-GR" dirty="0">
                <a:latin typeface="Times New Roman" panose="02020603050405020304" pitchFamily="18" charset="0"/>
                <a:ea typeface="Times New Roman" panose="02020603050405020304" pitchFamily="18" charset="0"/>
              </a:rPr>
              <a:t>(α) να απαιτεί από τα συμβαλλόμενα μέρη να παρέχουν πληροφορίες, η αποκάλυψη των οποίων θεωρείται αντίθετη προς ουσιώδη συμφέροντα ασφαλείας του ή </a:t>
            </a:r>
          </a:p>
          <a:p>
            <a:pPr algn="just">
              <a:lnSpc>
                <a:spcPct val="150000"/>
              </a:lnSpc>
            </a:pPr>
            <a:r>
              <a:rPr lang="el-GR" dirty="0">
                <a:latin typeface="Times New Roman" panose="02020603050405020304" pitchFamily="18" charset="0"/>
                <a:ea typeface="Times New Roman" panose="02020603050405020304" pitchFamily="18" charset="0"/>
              </a:rPr>
              <a:t>(β) να εμποδίζει τα συμβαλλόμενα μέρη να λαμβάνουν μέτρα, τα οποία θεωρούνται αναγκαία για την προστασία των ουσιωδών συμφερόντων ασφαλείας του,</a:t>
            </a:r>
          </a:p>
          <a:p>
            <a:pPr algn="just">
              <a:lnSpc>
                <a:spcPct val="150000"/>
              </a:lnSpc>
            </a:pPr>
            <a:r>
              <a:rPr lang="el-GR" dirty="0">
                <a:latin typeface="Times New Roman" panose="02020603050405020304" pitchFamily="18" charset="0"/>
                <a:ea typeface="Times New Roman" panose="02020603050405020304" pitchFamily="18" charset="0"/>
              </a:rPr>
              <a:t>(γ) να εμποδίζει κάθε συμβαλλόμενο μέρος να λάβει μέτρα, στο πλαίσιο των υποχρεώσεων, που υπέχει βάσει του Καταστατικού Χάρτη των Ηνωμένων Εθνών για τη διατήρηση της διεθνούς ειρήνης και ασφάλειας.</a:t>
            </a:r>
          </a:p>
          <a:p>
            <a:endParaRPr lang="el-GR" dirty="0"/>
          </a:p>
        </p:txBody>
      </p:sp>
    </p:spTree>
    <p:extLst>
      <p:ext uri="{BB962C8B-B14F-4D97-AF65-F5344CB8AC3E}">
        <p14:creationId xmlns:p14="http://schemas.microsoft.com/office/powerpoint/2010/main" val="4762127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63A5B8-DECA-4F12-B775-E76229B6BE64}"/>
              </a:ext>
            </a:extLst>
          </p:cNvPr>
          <p:cNvSpPr>
            <a:spLocks noGrp="1"/>
          </p:cNvSpPr>
          <p:nvPr>
            <p:ph type="title"/>
          </p:nvPr>
        </p:nvSpPr>
        <p:spPr/>
        <p:txBody>
          <a:bodyPr/>
          <a:lstStyle/>
          <a:p>
            <a:r>
              <a:rPr lang="el-GR" sz="3200" dirty="0">
                <a:latin typeface="Book Antiqua" panose="02040602050305030304" pitchFamily="18" charset="0"/>
              </a:rPr>
              <a:t>Σύστημα επίλυσης διαφορών </a:t>
            </a:r>
          </a:p>
        </p:txBody>
      </p:sp>
      <p:sp>
        <p:nvSpPr>
          <p:cNvPr id="3" name="Θέση περιεχομένου 2">
            <a:extLst>
              <a:ext uri="{FF2B5EF4-FFF2-40B4-BE49-F238E27FC236}">
                <a16:creationId xmlns:a16="http://schemas.microsoft.com/office/drawing/2014/main" id="{EED97BFE-2FB2-4F1C-A418-6C6311F4DD47}"/>
              </a:ext>
            </a:extLst>
          </p:cNvPr>
          <p:cNvSpPr>
            <a:spLocks noGrp="1"/>
          </p:cNvSpPr>
          <p:nvPr>
            <p:ph idx="1"/>
          </p:nvPr>
        </p:nvSpPr>
        <p:spPr>
          <a:xfrm>
            <a:off x="1103312" y="1397978"/>
            <a:ext cx="8946541" cy="5257800"/>
          </a:xfrm>
        </p:spPr>
        <p:txBody>
          <a:bodyPr>
            <a:normAutofit fontScale="92500" lnSpcReduction="10000"/>
          </a:bodyPr>
          <a:lstStyle/>
          <a:p>
            <a:pPr algn="just"/>
            <a:r>
              <a:rPr lang="el-GR" sz="2200" dirty="0">
                <a:latin typeface="Book Antiqua" panose="02040602050305030304" pitchFamily="18" charset="0"/>
              </a:rPr>
              <a:t>Κατά το αρχικό στάδιο της λειτουργίας της </a:t>
            </a:r>
            <a:r>
              <a:rPr lang="en-US" sz="2200" dirty="0">
                <a:latin typeface="Book Antiqua" panose="02040602050305030304" pitchFamily="18" charset="0"/>
              </a:rPr>
              <a:t>GATT</a:t>
            </a:r>
            <a:r>
              <a:rPr lang="el-GR" sz="2200" dirty="0">
                <a:latin typeface="Book Antiqua" panose="02040602050305030304" pitchFamily="18" charset="0"/>
              </a:rPr>
              <a:t> προβλεπόταν μηχανισμός προστασίας ενός συμβαλλομένου μέρους στην περίπτωση μη εκπλήρωσης συμβατικών υποχρεώσεων ενός άλλου συμβαλλόμενου μέρους.</a:t>
            </a:r>
          </a:p>
          <a:p>
            <a:pPr algn="just"/>
            <a:r>
              <a:rPr lang="el-GR" sz="2200" dirty="0">
                <a:latin typeface="Book Antiqua" panose="02040602050305030304" pitchFamily="18" charset="0"/>
              </a:rPr>
              <a:t> Το θιγόμενο κράτος μπορούσε να θεωρήσει ότι κάποιο πλεονέκτημα, που απολάμβανε, στο πλαίσιο του θεσμικού πλαισίου της </a:t>
            </a:r>
            <a:r>
              <a:rPr lang="en-US" sz="2200" dirty="0">
                <a:latin typeface="Book Antiqua" panose="02040602050305030304" pitchFamily="18" charset="0"/>
              </a:rPr>
              <a:t>GATT</a:t>
            </a:r>
            <a:r>
              <a:rPr lang="el-GR" sz="2200" dirty="0">
                <a:latin typeface="Book Antiqua" panose="02040602050305030304" pitchFamily="18" charset="0"/>
              </a:rPr>
              <a:t>, διακυβεύονταν ή εκμηδενιζόταν. </a:t>
            </a:r>
          </a:p>
          <a:p>
            <a:pPr algn="just"/>
            <a:r>
              <a:rPr lang="el-GR" sz="2200" dirty="0">
                <a:latin typeface="Book Antiqua" panose="02040602050305030304" pitchFamily="18" charset="0"/>
              </a:rPr>
              <a:t>Ο μηχανισμός αυτός προέβλεπε ένα αρχικό στάδιο διαβουλεύσεων μεταξύ των συμβαλλομένων μερών. Εάν το στάδιο των διαβουλεύσεων δεν τελεσφορούσε, το ζήτημα θα μπορούσε να τεθεί στα συμβαλλόμενα μέρη, τα οποία θα μπορούσαν να εκδώσουν σύσταση ή απόφαση επί της διαφοράς.</a:t>
            </a:r>
          </a:p>
          <a:p>
            <a:pPr algn="just"/>
            <a:r>
              <a:rPr lang="el-GR" sz="2200" dirty="0">
                <a:latin typeface="Book Antiqua" panose="02040602050305030304" pitchFamily="18" charset="0"/>
              </a:rPr>
              <a:t>Στην περίπτωση που τα συμβαλλόμενα μέρη έκριναν ότι οι συνθήκες και οι περιστάσεις, που αφορούσαν την εμπορική διένεξη, ήταν ιδιαίτερα σοβαρές, μπορούσαν με απόφαση τους να αναστείλουν την εφαρμογή παραχωρήσεων ή την εκπλήρωση υποχρεώσεων έναντι του κράτους, που παραβίαζε τις διατάξεις της </a:t>
            </a:r>
            <a:r>
              <a:rPr lang="en-US" sz="2200" dirty="0">
                <a:latin typeface="Book Antiqua" panose="02040602050305030304" pitchFamily="18" charset="0"/>
              </a:rPr>
              <a:t>GATT</a:t>
            </a:r>
            <a:r>
              <a:rPr lang="el-GR" sz="2200" dirty="0">
                <a:latin typeface="Book Antiqua" panose="02040602050305030304" pitchFamily="18" charset="0"/>
              </a:rPr>
              <a:t>. Άρθρο ΧΧΙΙΙ της </a:t>
            </a:r>
            <a:r>
              <a:rPr lang="en-US" sz="2200" dirty="0">
                <a:latin typeface="Book Antiqua" panose="02040602050305030304" pitchFamily="18" charset="0"/>
              </a:rPr>
              <a:t>GATT</a:t>
            </a:r>
            <a:r>
              <a:rPr lang="el-GR" sz="2200" dirty="0">
                <a:latin typeface="Book Antiqua" panose="02040602050305030304" pitchFamily="18" charset="0"/>
              </a:rPr>
              <a:t>.</a:t>
            </a:r>
          </a:p>
          <a:p>
            <a:endParaRPr lang="el-GR" dirty="0"/>
          </a:p>
        </p:txBody>
      </p:sp>
    </p:spTree>
    <p:extLst>
      <p:ext uri="{BB962C8B-B14F-4D97-AF65-F5344CB8AC3E}">
        <p14:creationId xmlns:p14="http://schemas.microsoft.com/office/powerpoint/2010/main" val="23038600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6FFD8D-758F-498D-97D3-693A3200DB2F}"/>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Σύστημα επίλυσης διαφορών </a:t>
            </a:r>
            <a:endParaRPr lang="el-GR" dirty="0"/>
          </a:p>
        </p:txBody>
      </p:sp>
      <p:sp>
        <p:nvSpPr>
          <p:cNvPr id="3" name="Θέση περιεχομένου 2">
            <a:extLst>
              <a:ext uri="{FF2B5EF4-FFF2-40B4-BE49-F238E27FC236}">
                <a16:creationId xmlns:a16="http://schemas.microsoft.com/office/drawing/2014/main" id="{550D7759-51FE-4017-B794-1C3439016814}"/>
              </a:ext>
            </a:extLst>
          </p:cNvPr>
          <p:cNvSpPr>
            <a:spLocks noGrp="1"/>
          </p:cNvSpPr>
          <p:nvPr>
            <p:ph idx="1"/>
          </p:nvPr>
        </p:nvSpPr>
        <p:spPr/>
        <p:txBody>
          <a:bodyPr>
            <a:normAutofit fontScale="92500" lnSpcReduction="20000"/>
          </a:bodyPr>
          <a:lstStyle/>
          <a:p>
            <a:pPr algn="just"/>
            <a:r>
              <a:rPr lang="el-GR" dirty="0"/>
              <a:t>Το 1952 δημιουργήθηκε ο θεσμός των </a:t>
            </a:r>
            <a:r>
              <a:rPr lang="en-US" dirty="0"/>
              <a:t>panels</a:t>
            </a:r>
            <a:r>
              <a:rPr lang="el-GR" dirty="0"/>
              <a:t> με απόφαση των συμβαλλομένων μερών. </a:t>
            </a:r>
          </a:p>
          <a:p>
            <a:pPr algn="just"/>
            <a:r>
              <a:rPr lang="el-GR" dirty="0"/>
              <a:t>Τα </a:t>
            </a:r>
            <a:r>
              <a:rPr lang="en-US" dirty="0"/>
              <a:t>panel</a:t>
            </a:r>
            <a:r>
              <a:rPr lang="el-GR" dirty="0"/>
              <a:t> αποτελούσαν </a:t>
            </a:r>
            <a:r>
              <a:rPr lang="en-US" dirty="0"/>
              <a:t>ad hoc</a:t>
            </a:r>
            <a:r>
              <a:rPr lang="el-GR" dirty="0"/>
              <a:t> ομάδες εργασίας, που αποτελούνται συνήθως από τρία μέλη, τα οποία επιλέγονταν από τα διαφωνούντα κράτη, με αρμοδιότητα να διερευνήσουν την υπόθεση και να συντάξουν έκθεση προς τα συμβαλλόμενα μέρη, προκειμένου να ληφθεί σχετική σύσταση ή απόφαση. </a:t>
            </a:r>
          </a:p>
          <a:p>
            <a:pPr algn="just"/>
            <a:r>
              <a:rPr lang="el-GR" dirty="0"/>
              <a:t>Το έτος 1979, τα συμβαλλόμενα μέρη κωδικοποίησαν την έως τότε διαδικασία επίλυσης διαφορών και την αποτύπωσαν στο Μνημόνιο Συμφωνίας για την Γνωστοποίηση, τις Συνεννοήσεις, την Επίλυση διαφορών και την Επιτήρηση. </a:t>
            </a:r>
          </a:p>
          <a:p>
            <a:pPr algn="just"/>
            <a:r>
              <a:rPr lang="el-GR" dirty="0"/>
              <a:t>Ορίζει ότι τα συμβαλλόμενα μέρη οφείλουν να καταλήγουν σε ικανοποιητική λύση, πριν αποφασίσουν να προσφύγουν σε συστάσεις, προσθέτοντας ότι τα μέρη είναι υποχρεωμένα να απαντούν το συντομότερο δυνατό σε αιτήματα διεξαγωγής συνεννοήσεων, με σκοπό την ταχεία επίλυση των διαφορών.</a:t>
            </a:r>
          </a:p>
        </p:txBody>
      </p:sp>
    </p:spTree>
    <p:extLst>
      <p:ext uri="{BB962C8B-B14F-4D97-AF65-F5344CB8AC3E}">
        <p14:creationId xmlns:p14="http://schemas.microsoft.com/office/powerpoint/2010/main" val="18596783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86C05A-83EF-4CBE-A5C5-4ED53E1FFD3B}"/>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Σύστημα επίλυσης διαφορών </a:t>
            </a:r>
            <a:endParaRPr lang="el-GR" dirty="0"/>
          </a:p>
        </p:txBody>
      </p:sp>
      <p:sp>
        <p:nvSpPr>
          <p:cNvPr id="3" name="Θέση περιεχομένου 2">
            <a:extLst>
              <a:ext uri="{FF2B5EF4-FFF2-40B4-BE49-F238E27FC236}">
                <a16:creationId xmlns:a16="http://schemas.microsoft.com/office/drawing/2014/main" id="{CCB491E5-2765-4455-A8D0-1EA594A54698}"/>
              </a:ext>
            </a:extLst>
          </p:cNvPr>
          <p:cNvSpPr>
            <a:spLocks noGrp="1"/>
          </p:cNvSpPr>
          <p:nvPr>
            <p:ph idx="1"/>
          </p:nvPr>
        </p:nvSpPr>
        <p:spPr/>
        <p:txBody>
          <a:bodyPr/>
          <a:lstStyle/>
          <a:p>
            <a:pPr algn="just"/>
            <a:r>
              <a:rPr lang="el-GR" dirty="0"/>
              <a:t>Το πρώτο στάδιο της επίλυσης διαφορών αποτελούν οι διμερείς διαβουλεύσεις</a:t>
            </a:r>
          </a:p>
          <a:p>
            <a:pPr algn="just"/>
            <a:r>
              <a:rPr lang="el-GR" dirty="0"/>
              <a:t> Κάθε κράτος αναλαμβάνει την υποχρέωση να εξετάσει ευνοϊκά και να παρέχει κατάλληλες ευκαιρίες για διαβουλεύσεις σχετικά με οποιοδήποτε κράτος σχετικά με τα μέτρα που επηρεάζουν τη λειτουργία των συμφωνιών.</a:t>
            </a:r>
          </a:p>
          <a:p>
            <a:pPr algn="just"/>
            <a:r>
              <a:rPr lang="el-GR" dirty="0"/>
              <a:t>Σύσταση ειδικής ομάδας. Η απόφαση της σύστασης ειδικής ομάδας πρέπει να ληφθεί στη συνεδρίαση του ΟΕΔ, </a:t>
            </a:r>
          </a:p>
          <a:p>
            <a:pPr algn="just"/>
            <a:r>
              <a:rPr lang="el-GR" dirty="0"/>
              <a:t>Τα </a:t>
            </a:r>
            <a:r>
              <a:rPr lang="en-US" dirty="0"/>
              <a:t>panel</a:t>
            </a:r>
            <a:r>
              <a:rPr lang="el-GR" dirty="0"/>
              <a:t> αποτελούνται από τρία μέλη</a:t>
            </a:r>
          </a:p>
          <a:p>
            <a:pPr algn="just"/>
            <a:r>
              <a:rPr lang="el-GR" dirty="0"/>
              <a:t>Έκδοση της έκθεσης των </a:t>
            </a:r>
            <a:r>
              <a:rPr lang="en-US" dirty="0"/>
              <a:t>panel </a:t>
            </a:r>
            <a:r>
              <a:rPr lang="el-GR" dirty="0"/>
              <a:t>εντός εννέα μηνών το αργότερο</a:t>
            </a:r>
          </a:p>
          <a:p>
            <a:endParaRPr lang="el-GR" dirty="0"/>
          </a:p>
        </p:txBody>
      </p:sp>
    </p:spTree>
    <p:extLst>
      <p:ext uri="{BB962C8B-B14F-4D97-AF65-F5344CB8AC3E}">
        <p14:creationId xmlns:p14="http://schemas.microsoft.com/office/powerpoint/2010/main" val="566736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560107-6303-40D2-A475-DA77A57600EB}"/>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Σύστημα επίλυσης διαφορών </a:t>
            </a:r>
            <a:endParaRPr lang="el-GR" dirty="0"/>
          </a:p>
        </p:txBody>
      </p:sp>
      <p:sp>
        <p:nvSpPr>
          <p:cNvPr id="3" name="Θέση περιεχομένου 2">
            <a:extLst>
              <a:ext uri="{FF2B5EF4-FFF2-40B4-BE49-F238E27FC236}">
                <a16:creationId xmlns:a16="http://schemas.microsoft.com/office/drawing/2014/main" id="{184DD451-2E2E-4BC4-96A9-6C96228BF5C8}"/>
              </a:ext>
            </a:extLst>
          </p:cNvPr>
          <p:cNvSpPr>
            <a:spLocks noGrp="1"/>
          </p:cNvSpPr>
          <p:nvPr>
            <p:ph idx="1"/>
          </p:nvPr>
        </p:nvSpPr>
        <p:spPr/>
        <p:txBody>
          <a:bodyPr>
            <a:normAutofit lnSpcReduction="10000"/>
          </a:bodyPr>
          <a:lstStyle/>
          <a:p>
            <a:pPr algn="just">
              <a:lnSpc>
                <a:spcPct val="115000"/>
              </a:lnSpc>
            </a:pPr>
            <a:r>
              <a:rPr lang="el-GR" sz="2400" dirty="0">
                <a:latin typeface="Times New Roman" panose="02020603050405020304" pitchFamily="18" charset="0"/>
                <a:ea typeface="Times New Roman" panose="02020603050405020304" pitchFamily="18" charset="0"/>
              </a:rPr>
              <a:t>Τα διάδικα μέρη μπορούν να ασκήσουν ένδικο μέσο κατά της τελικής έκθεσης του </a:t>
            </a:r>
            <a:r>
              <a:rPr lang="en-US" sz="2400" dirty="0">
                <a:latin typeface="Times New Roman" panose="02020603050405020304" pitchFamily="18" charset="0"/>
                <a:ea typeface="Times New Roman" panose="02020603050405020304" pitchFamily="18" charset="0"/>
              </a:rPr>
              <a:t>panel</a:t>
            </a:r>
            <a:r>
              <a:rPr lang="el-GR" sz="2400" dirty="0">
                <a:latin typeface="Times New Roman" panose="02020603050405020304" pitchFamily="18" charset="0"/>
                <a:ea typeface="Times New Roman" panose="02020603050405020304" pitchFamily="18" charset="0"/>
              </a:rPr>
              <a:t> ενώπιον του Δευτεροβάθμιου Δικαιοδοτικού Οργάνου.</a:t>
            </a:r>
            <a:r>
              <a:rPr lang="en-US" sz="2400" dirty="0">
                <a:latin typeface="Times New Roman" panose="02020603050405020304" pitchFamily="18" charset="0"/>
                <a:ea typeface="Times New Roman" panose="02020603050405020304" pitchFamily="18" charset="0"/>
              </a:rPr>
              <a:t> </a:t>
            </a:r>
            <a:r>
              <a:rPr lang="el-GR" sz="2400" dirty="0">
                <a:latin typeface="Times New Roman" panose="02020603050405020304" pitchFamily="18" charset="0"/>
                <a:ea typeface="Times New Roman" panose="02020603050405020304" pitchFamily="18" charset="0"/>
              </a:rPr>
              <a:t>Θα πρέπει να σημειωθεί ότι αν και το Δευτεροβάθμιο Δικαιοδοτικό όργανο αποκαλείται </a:t>
            </a:r>
            <a:r>
              <a:rPr lang="en-US" sz="2400" dirty="0">
                <a:latin typeface="Times New Roman" panose="02020603050405020304" pitchFamily="18" charset="0"/>
                <a:ea typeface="Times New Roman" panose="02020603050405020304" pitchFamily="18" charset="0"/>
              </a:rPr>
              <a:t>Appellate body </a:t>
            </a:r>
            <a:r>
              <a:rPr lang="el-GR" sz="2400" dirty="0">
                <a:latin typeface="Times New Roman" panose="02020603050405020304" pitchFamily="18" charset="0"/>
                <a:ea typeface="Times New Roman" panose="02020603050405020304" pitchFamily="18" charset="0"/>
              </a:rPr>
              <a:t>(όργανο εφέσεων), το ανωτέρω ένδικο μέσο αντιστοιχεί σε αναίρεση και όχι σε έφεση, διότι η κρίση του περιορίζεται σε νομικά ζητήματα και συστάσεις της έκθεσης του </a:t>
            </a:r>
            <a:r>
              <a:rPr lang="en-US" sz="2400" dirty="0">
                <a:latin typeface="Times New Roman" panose="02020603050405020304" pitchFamily="18" charset="0"/>
                <a:ea typeface="Times New Roman" panose="02020603050405020304" pitchFamily="18" charset="0"/>
              </a:rPr>
              <a:t>Panel </a:t>
            </a:r>
            <a:r>
              <a:rPr lang="el-GR" sz="2400" dirty="0">
                <a:latin typeface="Times New Roman" panose="02020603050405020304" pitchFamily="18" charset="0"/>
                <a:ea typeface="Times New Roman" panose="02020603050405020304" pitchFamily="18" charset="0"/>
              </a:rPr>
              <a:t>(ομάδα εμπειρογνωμόνων) </a:t>
            </a:r>
          </a:p>
          <a:p>
            <a:pPr algn="just">
              <a:lnSpc>
                <a:spcPct val="115000"/>
              </a:lnSpc>
            </a:pPr>
            <a:r>
              <a:rPr lang="el-GR" sz="2400" dirty="0">
                <a:latin typeface="Times New Roman" panose="02020603050405020304" pitchFamily="18" charset="0"/>
                <a:ea typeface="Times New Roman" panose="02020603050405020304" pitchFamily="18" charset="0"/>
              </a:rPr>
              <a:t>Το Δευτεροβάθμιο όργανο αποτελείται από 7 άτομα και περιορίζεται στην εξέταση μόνο νομικών ζητημάτων </a:t>
            </a:r>
          </a:p>
          <a:p>
            <a:endParaRPr lang="el-GR" dirty="0"/>
          </a:p>
        </p:txBody>
      </p:sp>
    </p:spTree>
    <p:extLst>
      <p:ext uri="{BB962C8B-B14F-4D97-AF65-F5344CB8AC3E}">
        <p14:creationId xmlns:p14="http://schemas.microsoft.com/office/powerpoint/2010/main" val="345019652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3A0E12-4B9C-4EB8-A347-C1A92B824CC2}"/>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Σύστημα επίλυσης διαφορών </a:t>
            </a:r>
            <a:endParaRPr lang="el-GR" sz="3200" dirty="0"/>
          </a:p>
        </p:txBody>
      </p:sp>
      <p:sp>
        <p:nvSpPr>
          <p:cNvPr id="3" name="Θέση περιεχομένου 2">
            <a:extLst>
              <a:ext uri="{FF2B5EF4-FFF2-40B4-BE49-F238E27FC236}">
                <a16:creationId xmlns:a16="http://schemas.microsoft.com/office/drawing/2014/main" id="{C32155F3-B832-44CA-A8C5-39742D8CDC5F}"/>
              </a:ext>
            </a:extLst>
          </p:cNvPr>
          <p:cNvSpPr>
            <a:spLocks noGrp="1"/>
          </p:cNvSpPr>
          <p:nvPr>
            <p:ph idx="1"/>
          </p:nvPr>
        </p:nvSpPr>
        <p:spPr/>
        <p:txBody>
          <a:bodyPr>
            <a:normAutofit fontScale="85000" lnSpcReduction="20000"/>
          </a:bodyPr>
          <a:lstStyle/>
          <a:p>
            <a:pPr algn="just"/>
            <a:r>
              <a:rPr lang="el-GR" dirty="0"/>
              <a:t>Μετά την υιοθέτηση της έκθεσης του </a:t>
            </a:r>
            <a:r>
              <a:rPr lang="en-US" dirty="0"/>
              <a:t>panel</a:t>
            </a:r>
            <a:r>
              <a:rPr lang="el-GR" dirty="0"/>
              <a:t> ή του ΔΔΟ από το ΟΕΔ το ενδιαφερόμενο μέρος οφείλει να γνωστοποιήσει στο ΟΕΔ εντός προθεσμίας 30 ημερών τις προθέσεις του σχετικά με τη συμμόρφωση προς τις συστάσεις της έκθεσης. </a:t>
            </a:r>
          </a:p>
          <a:p>
            <a:pPr algn="just"/>
            <a:r>
              <a:rPr lang="el-GR" dirty="0"/>
              <a:t>Αν δεν είναι δυνατό να επιτευχθεί η συμμόρφωση του κράτους με τις συστάσεις και τις αποφάσεις αμέσως, τα ενδιαφερόμενα κράτη μέλη έχουν ένα εύλογο χρονικό διάστημα για να συμμορφωθούν</a:t>
            </a:r>
          </a:p>
          <a:p>
            <a:pPr algn="just"/>
            <a:r>
              <a:rPr lang="el-GR" dirty="0"/>
              <a:t>Το εύλογο χρονικό διάστημα </a:t>
            </a:r>
            <a:r>
              <a:rPr lang="el-GR" dirty="0" err="1"/>
              <a:t>πρσδιοδιορίζεται</a:t>
            </a:r>
            <a:r>
              <a:rPr lang="el-GR" dirty="0"/>
              <a:t> ως</a:t>
            </a:r>
            <a:r>
              <a:rPr lang="en-US" dirty="0"/>
              <a:t>:</a:t>
            </a:r>
            <a:endParaRPr lang="el-GR" dirty="0"/>
          </a:p>
          <a:p>
            <a:pPr algn="just"/>
            <a:r>
              <a:rPr lang="el-GR" dirty="0"/>
              <a:t>1. Το χρονικό διάστημα που προτείνεται από το ενδιαφερόμενο κράτος, υπό την προϋπόθεση ότι το σχετικό διάστημα εγκρίνεται από το ΟΕΔ ή, ελλείψει της έγκρισης αυτής,</a:t>
            </a:r>
          </a:p>
          <a:p>
            <a:pPr algn="just"/>
            <a:r>
              <a:rPr lang="el-GR" dirty="0"/>
              <a:t>2. Σε χρονικό διάστημα που συμφωνείται αμοιβαία από τα μέρη της διαφοράς εντός 45 ημερών από την ημερομηνία έγκρισης των συστάσεων και αποφάσεων ή, ελλείψει τέτοιας συμφωνίας,</a:t>
            </a:r>
          </a:p>
          <a:p>
            <a:pPr algn="just"/>
            <a:r>
              <a:rPr lang="el-GR" dirty="0"/>
              <a:t>3. Σε χρονικό διάστημα που καθορίζεται μέσω υποχρεωτικής διαιτησίας εντός 90 ημερών από την ημερομηνία έγκρισης των συστάσεων και αποφάσεων.  </a:t>
            </a:r>
          </a:p>
        </p:txBody>
      </p:sp>
    </p:spTree>
    <p:extLst>
      <p:ext uri="{BB962C8B-B14F-4D97-AF65-F5344CB8AC3E}">
        <p14:creationId xmlns:p14="http://schemas.microsoft.com/office/powerpoint/2010/main" val="17119866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E5D50E-7948-4AFF-8AAB-13B63402FE27}"/>
              </a:ext>
            </a:extLst>
          </p:cNvPr>
          <p:cNvSpPr>
            <a:spLocks noGrp="1"/>
          </p:cNvSpPr>
          <p:nvPr>
            <p:ph type="title"/>
          </p:nvPr>
        </p:nvSpPr>
        <p:spPr/>
        <p:txBody>
          <a:bodyPr/>
          <a:lstStyle/>
          <a:p>
            <a:r>
              <a:rPr lang="el-GR" sz="3200" dirty="0">
                <a:solidFill>
                  <a:srgbClr val="EBEBEB"/>
                </a:solidFill>
                <a:latin typeface="Book Antiqua" panose="02040602050305030304" pitchFamily="18" charset="0"/>
              </a:rPr>
              <a:t>Σύστημα επίλυσης διαφορών </a:t>
            </a:r>
            <a:endParaRPr lang="el-GR" dirty="0"/>
          </a:p>
        </p:txBody>
      </p:sp>
      <p:sp>
        <p:nvSpPr>
          <p:cNvPr id="3" name="Θέση περιεχομένου 2">
            <a:extLst>
              <a:ext uri="{FF2B5EF4-FFF2-40B4-BE49-F238E27FC236}">
                <a16:creationId xmlns:a16="http://schemas.microsoft.com/office/drawing/2014/main" id="{3CAA9745-8F5E-4973-B696-3E46E241842A}"/>
              </a:ext>
            </a:extLst>
          </p:cNvPr>
          <p:cNvSpPr>
            <a:spLocks noGrp="1"/>
          </p:cNvSpPr>
          <p:nvPr>
            <p:ph idx="1"/>
          </p:nvPr>
        </p:nvSpPr>
        <p:spPr/>
        <p:txBody>
          <a:bodyPr/>
          <a:lstStyle/>
          <a:p>
            <a:pPr algn="just"/>
            <a:r>
              <a:rPr lang="el-GR" dirty="0"/>
              <a:t>Αν το κράτος δεν συμμορφώνεται εντός του ευλόγου χρονικού διαστήματος – δυνατότητα αντισταθμιστικών ανταλλαγμάτων </a:t>
            </a:r>
          </a:p>
          <a:p>
            <a:pPr algn="just"/>
            <a:r>
              <a:rPr lang="el-GR" dirty="0"/>
              <a:t>Αν δεν δύναται να συμφωνηθούν να συμφωνηθούν αντισταθμιστικά ανταλλάγματα – επιβολή κυρώσεων </a:t>
            </a:r>
          </a:p>
        </p:txBody>
      </p:sp>
    </p:spTree>
    <p:extLst>
      <p:ext uri="{BB962C8B-B14F-4D97-AF65-F5344CB8AC3E}">
        <p14:creationId xmlns:p14="http://schemas.microsoft.com/office/powerpoint/2010/main" val="79651483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F50F9A-068C-4923-8402-5674C0D923B3}"/>
              </a:ext>
            </a:extLst>
          </p:cNvPr>
          <p:cNvSpPr>
            <a:spLocks noGrp="1"/>
          </p:cNvSpPr>
          <p:nvPr>
            <p:ph type="title"/>
          </p:nvPr>
        </p:nvSpPr>
        <p:spPr/>
        <p:txBody>
          <a:bodyPr/>
          <a:lstStyle/>
          <a:p>
            <a:r>
              <a:rPr lang="en-US" sz="3200" dirty="0"/>
              <a:t>DS8: Japan — Taxes on Alcoholic Beverages</a:t>
            </a:r>
            <a:endParaRPr lang="el-GR" sz="3200" dirty="0"/>
          </a:p>
        </p:txBody>
      </p:sp>
      <p:sp>
        <p:nvSpPr>
          <p:cNvPr id="3" name="Θέση περιεχομένου 2">
            <a:extLst>
              <a:ext uri="{FF2B5EF4-FFF2-40B4-BE49-F238E27FC236}">
                <a16:creationId xmlns:a16="http://schemas.microsoft.com/office/drawing/2014/main" id="{DB1AFED4-2288-45AC-8CFC-E31B15F29920}"/>
              </a:ext>
            </a:extLst>
          </p:cNvPr>
          <p:cNvSpPr>
            <a:spLocks noGrp="1"/>
          </p:cNvSpPr>
          <p:nvPr>
            <p:ph idx="1"/>
          </p:nvPr>
        </p:nvSpPr>
        <p:spPr/>
        <p:txBody>
          <a:bodyPr>
            <a:normAutofit/>
          </a:bodyPr>
          <a:lstStyle/>
          <a:p>
            <a:pPr algn="just"/>
            <a:r>
              <a:rPr lang="el-GR" dirty="0"/>
              <a:t>Η ΕΚ ζήτησε διαβουλεύσεις στις 21 Ιουνίου 1995 και ο Καναδάς και οι ΗΠΑ στις 7 Ιουλίου 1995. Οι καταγγέλλοντες ισχυρίστηκαν ότι τα οινοπνευματώδη ποτά που εξήχθησαν στην Ιαπωνία υφίσταντο διάκριση στο πλαίσιο του ιαπωνικού συστήματος φορολογίας υγρών οι οποίες, κατά την άποψή τους, εισπράττουν σημαντικά χαμηλότερο φόρο επί του </a:t>
            </a:r>
            <a:r>
              <a:rPr lang="en-US" dirty="0" err="1"/>
              <a:t>shochu</a:t>
            </a:r>
            <a:r>
              <a:rPr lang="en-US" dirty="0"/>
              <a:t> </a:t>
            </a:r>
            <a:r>
              <a:rPr lang="el-GR" dirty="0"/>
              <a:t>από ό, τι στο ουίσκι, το κονιάκ και τα λευκά ποτά.</a:t>
            </a:r>
          </a:p>
          <a:p>
            <a:pPr algn="just"/>
            <a:r>
              <a:rPr lang="el-GR" dirty="0"/>
              <a:t>Η έκθεση της επιτροπής, η οποία διαπίστωσε ότι το ιαπωνικό φορολογικό σύστημα ήταν ασυμβίβαστο με το άρθρο ΙΙΙ παράγραφος 2 της ΓΣΔΕ. </a:t>
            </a:r>
          </a:p>
          <a:p>
            <a:pPr algn="just"/>
            <a:endParaRPr lang="el-GR" dirty="0"/>
          </a:p>
        </p:txBody>
      </p:sp>
    </p:spTree>
    <p:extLst>
      <p:ext uri="{BB962C8B-B14F-4D97-AF65-F5344CB8AC3E}">
        <p14:creationId xmlns:p14="http://schemas.microsoft.com/office/powerpoint/2010/main" val="3315600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3B88A4-35DF-4819-8796-1659766CB31A}"/>
              </a:ext>
            </a:extLst>
          </p:cNvPr>
          <p:cNvSpPr>
            <a:spLocks noGrp="1"/>
          </p:cNvSpPr>
          <p:nvPr>
            <p:ph type="title"/>
          </p:nvPr>
        </p:nvSpPr>
        <p:spPr/>
        <p:txBody>
          <a:bodyPr/>
          <a:lstStyle/>
          <a:p>
            <a:r>
              <a:rPr lang="el-GR" dirty="0"/>
              <a:t>Οριοθετήσεις </a:t>
            </a:r>
          </a:p>
        </p:txBody>
      </p:sp>
      <p:sp>
        <p:nvSpPr>
          <p:cNvPr id="3" name="Θέση περιεχομένου 2">
            <a:extLst>
              <a:ext uri="{FF2B5EF4-FFF2-40B4-BE49-F238E27FC236}">
                <a16:creationId xmlns:a16="http://schemas.microsoft.com/office/drawing/2014/main" id="{AC01E77C-735D-403B-9325-0EC197CF1593}"/>
              </a:ext>
            </a:extLst>
          </p:cNvPr>
          <p:cNvSpPr>
            <a:spLocks noGrp="1"/>
          </p:cNvSpPr>
          <p:nvPr>
            <p:ph idx="1"/>
          </p:nvPr>
        </p:nvSpPr>
        <p:spPr>
          <a:xfrm>
            <a:off x="1103312" y="1389185"/>
            <a:ext cx="8946541" cy="5328137"/>
          </a:xfrm>
        </p:spPr>
        <p:txBody>
          <a:bodyPr>
            <a:noAutofit/>
          </a:bodyPr>
          <a:lstStyle/>
          <a:p>
            <a:pPr algn="just"/>
            <a:r>
              <a:rPr lang="el-GR" sz="2400" dirty="0"/>
              <a:t>Σχέση Διεθνούς Οικονομικού Δικαίου και Ευρωπαϊκού Οικονομικού Δικαίου </a:t>
            </a:r>
          </a:p>
          <a:p>
            <a:pPr algn="just"/>
            <a:r>
              <a:rPr lang="el-GR" sz="2400" dirty="0"/>
              <a:t>Το Ευρωπαϊκό Οικονομικό Δίκαιο εμφανίζει σχετική αυτοτέλεια και κατά συνέπεια δεν εμπίπτει στο Διεθνές Οικονομικό Δίκαιο </a:t>
            </a:r>
          </a:p>
          <a:p>
            <a:pPr algn="just"/>
            <a:r>
              <a:rPr lang="el-GR" sz="2400" dirty="0"/>
              <a:t>Ωστόσο, στην πράξη εμφανίζονται σημαντικές επικαλύψεις μεταξύ των δύο αυτών κλάδων </a:t>
            </a:r>
          </a:p>
          <a:p>
            <a:pPr algn="just"/>
            <a:r>
              <a:rPr lang="el-GR" sz="2400" dirty="0"/>
              <a:t>Π.χ. στο πεδίο των εμπορευματικών συναλλαγών τα κράτη μέλη της Ένωσης δεσμεύονται ταυτόχρονα τόσο από κανόνες που υιοθετούνται από οικονομικούς οργανισμούς όσο και από κανόνες του ευρωπαϊκού δικαίου, που υιοθετούνται σε συμμόρφωση προς τους διεθνείς κανόνες </a:t>
            </a:r>
          </a:p>
        </p:txBody>
      </p:sp>
    </p:spTree>
    <p:extLst>
      <p:ext uri="{BB962C8B-B14F-4D97-AF65-F5344CB8AC3E}">
        <p14:creationId xmlns:p14="http://schemas.microsoft.com/office/powerpoint/2010/main" val="308510644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591511-6093-4888-94BE-C2FBE454AC60}"/>
              </a:ext>
            </a:extLst>
          </p:cNvPr>
          <p:cNvSpPr>
            <a:spLocks noGrp="1"/>
          </p:cNvSpPr>
          <p:nvPr>
            <p:ph type="title"/>
          </p:nvPr>
        </p:nvSpPr>
        <p:spPr/>
        <p:txBody>
          <a:bodyPr/>
          <a:lstStyle/>
          <a:p>
            <a:r>
              <a:rPr lang="en-US" sz="3200" dirty="0">
                <a:solidFill>
                  <a:srgbClr val="EBEBEB"/>
                </a:solidFill>
              </a:rPr>
              <a:t>DS8: Japan — Taxes on Alcoholic Beverages</a:t>
            </a:r>
            <a:endParaRPr lang="el-GR" dirty="0"/>
          </a:p>
        </p:txBody>
      </p:sp>
      <p:sp>
        <p:nvSpPr>
          <p:cNvPr id="3" name="Θέση περιεχομένου 2">
            <a:extLst>
              <a:ext uri="{FF2B5EF4-FFF2-40B4-BE49-F238E27FC236}">
                <a16:creationId xmlns:a16="http://schemas.microsoft.com/office/drawing/2014/main" id="{050F15C6-25FB-4E85-BB7E-3E661E3ECD00}"/>
              </a:ext>
            </a:extLst>
          </p:cNvPr>
          <p:cNvSpPr>
            <a:spLocks noGrp="1"/>
          </p:cNvSpPr>
          <p:nvPr>
            <p:ph idx="1"/>
          </p:nvPr>
        </p:nvSpPr>
        <p:spPr/>
        <p:txBody>
          <a:bodyPr>
            <a:normAutofit fontScale="92500" lnSpcReduction="10000"/>
          </a:bodyPr>
          <a:lstStyle/>
          <a:p>
            <a:pPr algn="just"/>
            <a:r>
              <a:rPr lang="el-GR" dirty="0"/>
              <a:t>Ειδικότερα, το πόρισμα της επιτροπής ότι η βότκα φορολογήθηκε περισσότερο από το </a:t>
            </a:r>
            <a:r>
              <a:rPr lang="el-GR" dirty="0" err="1"/>
              <a:t>shochu</a:t>
            </a:r>
            <a:r>
              <a:rPr lang="el-GR" dirty="0"/>
              <a:t>, κατά παράβαση της </a:t>
            </a:r>
            <a:r>
              <a:rPr lang="el-GR" dirty="0" err="1"/>
              <a:t>Art</a:t>
            </a:r>
            <a:r>
              <a:rPr lang="el-GR" dirty="0"/>
              <a:t>. III: 2, πρώτη πρόταση απαιτεί εξέταση της συμμόρφωσης ενός εσωτερικού φόρου προσδιορίζοντας δύο στοιχεία: (i) κατά πόσο τα εισαγόμενα και εγχώρια προϊόντα που φορολογούνται είναι ομοειδή και </a:t>
            </a:r>
          </a:p>
          <a:p>
            <a:pPr algn="just"/>
            <a:r>
              <a:rPr lang="el-GR" dirty="0"/>
              <a:t>(ii) εάν οι φόροι που επιβάλλονται στα εισαγόμενα προϊόντα υπερβαίνουν τους φόρους που επιβάλλονται στα ομοειδή εγχώρια προϊόντα.</a:t>
            </a:r>
          </a:p>
          <a:p>
            <a:pPr algn="just"/>
            <a:r>
              <a:rPr lang="el-GR" dirty="0"/>
              <a:t>Στις 8 Αυγούστου 1996, η Ιαπωνία άσκησε έφεση. </a:t>
            </a:r>
          </a:p>
          <a:p>
            <a:pPr algn="just"/>
            <a:r>
              <a:rPr lang="el-GR" dirty="0"/>
              <a:t>Η έκθεση του δευτεροβάθμιου δικαιοδοτικού οργάνου επιβεβαίωσε το συμπέρασμα της ειδικής ομάδας ότι ο ιαπωνικός νόμος περί φορολογίας των αλκοολούχων ποτών είναι ασυμβίβαστος με το άρθρο ΙΙΙ: 2 της ΓΣΔΕ.</a:t>
            </a:r>
          </a:p>
          <a:p>
            <a:endParaRPr lang="el-GR" dirty="0"/>
          </a:p>
        </p:txBody>
      </p:sp>
    </p:spTree>
    <p:extLst>
      <p:ext uri="{BB962C8B-B14F-4D97-AF65-F5344CB8AC3E}">
        <p14:creationId xmlns:p14="http://schemas.microsoft.com/office/powerpoint/2010/main" val="279364781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AB9D41-7FD3-412B-B784-AEC5E77CE7D7}"/>
              </a:ext>
            </a:extLst>
          </p:cNvPr>
          <p:cNvSpPr>
            <a:spLocks noGrp="1"/>
          </p:cNvSpPr>
          <p:nvPr>
            <p:ph type="title"/>
          </p:nvPr>
        </p:nvSpPr>
        <p:spPr/>
        <p:txBody>
          <a:bodyPr/>
          <a:lstStyle/>
          <a:p>
            <a:r>
              <a:rPr lang="el-GR" sz="3200" dirty="0">
                <a:latin typeface="+mn-lt"/>
              </a:rPr>
              <a:t>ΥΠΟΘΕΣΗ</a:t>
            </a:r>
            <a:r>
              <a:rPr lang="en-US" sz="3200" dirty="0">
                <a:latin typeface="+mn-lt"/>
              </a:rPr>
              <a:t> DS90</a:t>
            </a:r>
            <a:br>
              <a:rPr lang="en-US" sz="3200" dirty="0">
                <a:latin typeface="+mn-lt"/>
              </a:rPr>
            </a:br>
            <a:r>
              <a:rPr lang="en-US" sz="3200" dirty="0">
                <a:latin typeface="+mn-lt"/>
              </a:rPr>
              <a:t>COMPLAINANT UNITED STATES – RESPONDENT INDIA</a:t>
            </a:r>
            <a:br>
              <a:rPr lang="en-US" dirty="0"/>
            </a:br>
            <a:endParaRPr lang="el-GR" dirty="0"/>
          </a:p>
        </p:txBody>
      </p:sp>
      <p:sp>
        <p:nvSpPr>
          <p:cNvPr id="3" name="Θέση περιεχομένου 2">
            <a:extLst>
              <a:ext uri="{FF2B5EF4-FFF2-40B4-BE49-F238E27FC236}">
                <a16:creationId xmlns:a16="http://schemas.microsoft.com/office/drawing/2014/main" id="{EBF6CD4B-2DC1-417A-A8E9-2CCE0D2D7A41}"/>
              </a:ext>
            </a:extLst>
          </p:cNvPr>
          <p:cNvSpPr>
            <a:spLocks noGrp="1"/>
          </p:cNvSpPr>
          <p:nvPr>
            <p:ph idx="1"/>
          </p:nvPr>
        </p:nvSpPr>
        <p:spPr/>
        <p:txBody>
          <a:bodyPr>
            <a:normAutofit/>
          </a:bodyPr>
          <a:lstStyle/>
          <a:p>
            <a:pPr algn="just"/>
            <a:r>
              <a:rPr lang="el-GR" dirty="0"/>
              <a:t>Στις 15 Ιουλίου 1997, οι ΗΠΑ ζήτησαν διαβουλεύσεις με την Ινδία όσον αφορά τους ποσοτικούς περιορισμούς που διατηρεί η Ινδία για την εισαγωγή μεγάλου αριθμού γεωργικών, κλωστοϋφαντουργικών και βιομηχανικών προϊόντων.</a:t>
            </a:r>
            <a:endParaRPr lang="en-US" dirty="0"/>
          </a:p>
          <a:p>
            <a:pPr algn="just"/>
            <a:r>
              <a:rPr lang="el-GR" dirty="0"/>
              <a:t>Οι Ηνωμένες Πολιτείες ισχυρίστηκαν ότι η Ινδία διατήρησε ποσοτικούς περιορισμούς που συνίσταντο σε απαιτήσεις αδειών εισαγωγής σε χιλιάδες προϊόντα – Επρόκειτο για ένα αυθαίρετο, αδιαφανές και διακριτικό καθεστώς χορήγησης αδειών εισαγωγής.</a:t>
            </a:r>
          </a:p>
          <a:p>
            <a:pPr algn="just"/>
            <a:r>
              <a:rPr lang="el-GR" dirty="0"/>
              <a:t>Η ομάδα διαπίστωσε ότι τα επίδικα μέτρα ήταν ασυμβίβαστα με τις υποχρεώσεις της Ινδίας βάσει του άρθρου XI</a:t>
            </a:r>
          </a:p>
        </p:txBody>
      </p:sp>
    </p:spTree>
    <p:extLst>
      <p:ext uri="{BB962C8B-B14F-4D97-AF65-F5344CB8AC3E}">
        <p14:creationId xmlns:p14="http://schemas.microsoft.com/office/powerpoint/2010/main" val="256545576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Ο Ρόλος της ΕΕ στο διεθνές εμπόριο</a:t>
            </a:r>
          </a:p>
        </p:txBody>
      </p:sp>
      <p:sp>
        <p:nvSpPr>
          <p:cNvPr id="3" name="Θέση περιεχομένου 2"/>
          <p:cNvSpPr>
            <a:spLocks noGrp="1"/>
          </p:cNvSpPr>
          <p:nvPr>
            <p:ph idx="1"/>
          </p:nvPr>
        </p:nvSpPr>
        <p:spPr/>
        <p:txBody>
          <a:bodyPr>
            <a:normAutofit/>
          </a:bodyPr>
          <a:lstStyle/>
          <a:p>
            <a:pPr algn="just"/>
            <a:r>
              <a:rPr lang="el-GR" dirty="0">
                <a:latin typeface="Book Antiqua" panose="02040602050305030304" pitchFamily="18" charset="0"/>
              </a:rPr>
              <a:t>Η Ευρωπαϊκή Ένωση, ως υπερεθνική ένωση 2</a:t>
            </a:r>
            <a:r>
              <a:rPr lang="en-US" dirty="0">
                <a:latin typeface="Book Antiqua" panose="02040602050305030304" pitchFamily="18" charset="0"/>
              </a:rPr>
              <a:t>7</a:t>
            </a:r>
            <a:r>
              <a:rPr lang="el-GR" dirty="0">
                <a:latin typeface="Book Antiqua" panose="02040602050305030304" pitchFamily="18" charset="0"/>
              </a:rPr>
              <a:t> κρατών έχει σημαντικό ρόλο στη διαμόρφωση μίας διεθνούς εμπορικής πολιτικής στα πλαίσια του Παγκόσμιου Οργανισμού Εμπορίου</a:t>
            </a:r>
          </a:p>
          <a:p>
            <a:pPr algn="just"/>
            <a:r>
              <a:rPr lang="el-GR" dirty="0">
                <a:latin typeface="Book Antiqua" panose="02040602050305030304" pitchFamily="18" charset="0"/>
              </a:rPr>
              <a:t>Θεωρείται ότι αποτελεί μέχρι σήμερα «</a:t>
            </a:r>
            <a:r>
              <a:rPr lang="el-GR" i="1" dirty="0">
                <a:latin typeface="Book Antiqua" panose="02040602050305030304" pitchFamily="18" charset="0"/>
              </a:rPr>
              <a:t>την πιο προηγμένη και πιο ολοκληρωμένη μορφή περιφερειακής οικονομικής συνεργασίας στον κόσμο</a:t>
            </a:r>
            <a:r>
              <a:rPr lang="el-GR" dirty="0">
                <a:latin typeface="Book Antiqua" panose="02040602050305030304" pitchFamily="18" charset="0"/>
              </a:rPr>
              <a:t>».</a:t>
            </a:r>
          </a:p>
          <a:p>
            <a:pPr algn="just"/>
            <a:r>
              <a:rPr lang="el-GR" dirty="0">
                <a:latin typeface="Book Antiqua" panose="02040602050305030304" pitchFamily="18" charset="0"/>
              </a:rPr>
              <a:t>Αποτελεί πλέον μία οντότητα με ιδιαίτερη εμπορική ισχύ, σε ένα ιδιαίτερα ανταγωνιστικό διεθνές περιβάλλον όπου κυριαρχούν χώρες όπως οι ΗΠΑ, η Κίνα, η Ιαπωνία και η Ρωσία. </a:t>
            </a:r>
          </a:p>
          <a:p>
            <a:pPr algn="just"/>
            <a:r>
              <a:rPr lang="el-GR" dirty="0">
                <a:latin typeface="Book Antiqua" panose="02040602050305030304" pitchFamily="18" charset="0"/>
              </a:rPr>
              <a:t>Είναι ο μεγαλύτερος εξαγωγέας βιομηχανικών προϊόντων και υπηρεσιών στον κόσμο, καθώς και η μεγαλύτερη αγορά για τις εισαγωγές 100 και πλέον χωρών. Είναι επίσης η μεγαλύτερη ενιαία αγορά στον κόσμο.</a:t>
            </a:r>
          </a:p>
          <a:p>
            <a:endParaRPr lang="el-GR" dirty="0"/>
          </a:p>
        </p:txBody>
      </p:sp>
    </p:spTree>
    <p:extLst>
      <p:ext uri="{BB962C8B-B14F-4D97-AF65-F5344CB8AC3E}">
        <p14:creationId xmlns:p14="http://schemas.microsoft.com/office/powerpoint/2010/main" val="2058370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Αποκλειστικότητα της ΕΕ στον τομέα της Κοινής Εμπορικής Πολιτικής</a:t>
            </a:r>
          </a:p>
        </p:txBody>
      </p:sp>
      <p:sp>
        <p:nvSpPr>
          <p:cNvPr id="3" name="Θέση περιεχομένου 2"/>
          <p:cNvSpPr>
            <a:spLocks noGrp="1"/>
          </p:cNvSpPr>
          <p:nvPr>
            <p:ph idx="1"/>
          </p:nvPr>
        </p:nvSpPr>
        <p:spPr/>
        <p:txBody>
          <a:bodyPr>
            <a:normAutofit/>
          </a:bodyPr>
          <a:lstStyle/>
          <a:p>
            <a:pPr algn="just"/>
            <a:r>
              <a:rPr lang="el-GR" dirty="0"/>
              <a:t>Η Συνθήκη της Λισσαβώνας διατήρησε τις διατάξεις της Συνταγματικής Συνθήκης σχετικά με την κοινή εμπορική πολιτική.</a:t>
            </a:r>
          </a:p>
          <a:p>
            <a:pPr algn="just"/>
            <a:r>
              <a:rPr lang="el-GR" dirty="0"/>
              <a:t>Σύμφωνα με το άρθρο 3§1 ΣΛΕΕ, η Ένωση έχει αποκλειστική αρμοδιότητα και για τον τομέα της κοινής εμπορικής πολιτικής.</a:t>
            </a:r>
          </a:p>
          <a:p>
            <a:pPr algn="just"/>
            <a:r>
              <a:rPr lang="el-GR" dirty="0"/>
              <a:t>Αυτό σημαίνει ότι η εμπορική πολιτική της ΕΕ χαράσσεται αποκλειστικά σε ενωσιακό επίπεδο.</a:t>
            </a:r>
          </a:p>
          <a:p>
            <a:pPr algn="just"/>
            <a:r>
              <a:rPr lang="el-GR" dirty="0"/>
              <a:t>Όταν λαμβάνει μέρος στις διαπραγματεύσεις και τις λήψεις αποφάσεων του ΠΟΕ, η Ένωση λειτουργεί ως μία αυτόνομη οντότητα η οποία εκπροσωπεί 27 ευρωπαϊκά κράτη. </a:t>
            </a:r>
          </a:p>
          <a:p>
            <a:pPr marL="137160" indent="0">
              <a:buNone/>
            </a:pPr>
            <a:endParaRPr lang="el-GR" dirty="0"/>
          </a:p>
        </p:txBody>
      </p:sp>
    </p:spTree>
    <p:extLst>
      <p:ext uri="{BB962C8B-B14F-4D97-AF65-F5344CB8AC3E}">
        <p14:creationId xmlns:p14="http://schemas.microsoft.com/office/powerpoint/2010/main" val="258076468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Άρθρο 206 ΣΛΕΕ – Κοινή Εμπορική Πολιτική</a:t>
            </a:r>
          </a:p>
        </p:txBody>
      </p:sp>
      <p:sp>
        <p:nvSpPr>
          <p:cNvPr id="3" name="Θέση περιεχομένου 2"/>
          <p:cNvSpPr>
            <a:spLocks noGrp="1"/>
          </p:cNvSpPr>
          <p:nvPr>
            <p:ph idx="1"/>
          </p:nvPr>
        </p:nvSpPr>
        <p:spPr/>
        <p:txBody>
          <a:bodyPr/>
          <a:lstStyle/>
          <a:p>
            <a:pPr algn="just"/>
            <a:r>
              <a:rPr lang="el-GR" dirty="0"/>
              <a:t>«Με τη δημιουργία τελωνειακής ένωσης σύμφωνα με τα άρθρα 28 έως 32, η Ένωση συμβάλλει, για το κοινό συμφέρον, στην αρμονική ανάπτυξη του παγκόσμιου εμπορίου, στην προοδευτική κατάργηση των περιορι­σμών στις διεθνείς συναλλαγές και στις άμεσες ξένες επενδύσεις, καθώς και στον περιορισμό των τελωνει­ακών και άλλων φραγμών».</a:t>
            </a:r>
          </a:p>
          <a:p>
            <a:pPr algn="just"/>
            <a:r>
              <a:rPr lang="el-GR" dirty="0"/>
              <a:t>Η βασική διάταξη που αφορά στην Κοινή Εμπορική Πολιτική είναι το 207 ΣΛΕΕ. Αντικατέστησε το παλαιό άρθρο 133 ΣΕΚ</a:t>
            </a:r>
          </a:p>
          <a:p>
            <a:pPr algn="just"/>
            <a:endParaRPr lang="el-GR" dirty="0"/>
          </a:p>
        </p:txBody>
      </p:sp>
    </p:spTree>
    <p:extLst>
      <p:ext uri="{BB962C8B-B14F-4D97-AF65-F5344CB8AC3E}">
        <p14:creationId xmlns:p14="http://schemas.microsoft.com/office/powerpoint/2010/main" val="234143148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Άρθρο 207 ΣΛΕΕ – Κοινή Εμπορική Πολιτική </a:t>
            </a:r>
          </a:p>
        </p:txBody>
      </p:sp>
      <p:sp>
        <p:nvSpPr>
          <p:cNvPr id="3" name="Θέση περιεχομένου 2"/>
          <p:cNvSpPr>
            <a:spLocks noGrp="1"/>
          </p:cNvSpPr>
          <p:nvPr>
            <p:ph idx="1"/>
          </p:nvPr>
        </p:nvSpPr>
        <p:spPr/>
        <p:txBody>
          <a:bodyPr>
            <a:normAutofit/>
          </a:bodyPr>
          <a:lstStyle/>
          <a:p>
            <a:pPr algn="just"/>
            <a:r>
              <a:rPr lang="el-GR" dirty="0"/>
              <a:t>Η κοινή εμπορική πολιτική διαμορφώνεται βάσει ενιαίων αρχών, ιδίως όσον αφορά τις μεταβολές δασμολογικών συντελεστών, τη σύναψη δασμολογικών και εμπορικών συμφωνιών σχετικά με τις ανταλλα­γές εμπορευμάτων και υπηρεσιών, και τις εμπορικές πτυχές της διανοητικής ιδιοκτησίας, τις άμεσες ξένες επενδύσεις, την ενοποίηση των μέτρων ελευθέρωσης, την πολιτική των εξαγωγών και τα μέτρα εμπορικής άμυνας, στα οποία περιλαμβάνονται τα μέτρα που λαμβάνονται σε περιπτώσεις ντάμπινγκ και επιδοτήσεων. Η κοινή εμπορική πολιτική ασκείται στο πλαίσιο των αρχών και των στόχων της εξωτερικής δράσης της Ένωσης.</a:t>
            </a:r>
          </a:p>
        </p:txBody>
      </p:sp>
    </p:spTree>
    <p:extLst>
      <p:ext uri="{BB962C8B-B14F-4D97-AF65-F5344CB8AC3E}">
        <p14:creationId xmlns:p14="http://schemas.microsoft.com/office/powerpoint/2010/main" val="123047932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BF6533-634B-40CA-B6D1-27FB884C2FD3}"/>
              </a:ext>
            </a:extLst>
          </p:cNvPr>
          <p:cNvSpPr>
            <a:spLocks noGrp="1"/>
          </p:cNvSpPr>
          <p:nvPr>
            <p:ph type="title"/>
          </p:nvPr>
        </p:nvSpPr>
        <p:spPr/>
        <p:txBody>
          <a:bodyPr/>
          <a:lstStyle/>
          <a:p>
            <a:r>
              <a:rPr lang="el-GR" dirty="0"/>
              <a:t>Άρθρο 207 ΣΛΕΕ – Κοινή Εμπορική Πολιτική </a:t>
            </a:r>
          </a:p>
        </p:txBody>
      </p:sp>
      <p:sp>
        <p:nvSpPr>
          <p:cNvPr id="3" name="Θέση περιεχομένου 2">
            <a:extLst>
              <a:ext uri="{FF2B5EF4-FFF2-40B4-BE49-F238E27FC236}">
                <a16:creationId xmlns:a16="http://schemas.microsoft.com/office/drawing/2014/main" id="{F00869DC-D6D7-431E-84A5-28B851943FE4}"/>
              </a:ext>
            </a:extLst>
          </p:cNvPr>
          <p:cNvSpPr>
            <a:spLocks noGrp="1"/>
          </p:cNvSpPr>
          <p:nvPr>
            <p:ph idx="1"/>
          </p:nvPr>
        </p:nvSpPr>
        <p:spPr/>
        <p:txBody>
          <a:bodyPr>
            <a:normAutofit/>
          </a:bodyPr>
          <a:lstStyle/>
          <a:p>
            <a:pPr algn="just"/>
            <a:r>
              <a:rPr lang="el-GR" dirty="0"/>
              <a:t>Το Ευρωπαϊκό Κοινοβούλιο και το Συμβούλιο, αποφασίζοντας μέσω κανονισμών σύμφωνα με τη συνήθη νομοθετική διαδικασία, θεσπίζουν τα μέτρα για τον καθορισμό του πλαισίου εφαρμογής της κοινής εμπορικής πολιτικής. </a:t>
            </a:r>
          </a:p>
          <a:p>
            <a:pPr algn="just"/>
            <a:r>
              <a:rPr lang="el-GR" dirty="0"/>
              <a:t>Εάν πρέπει να διεξαχθούν διαπραγματεύσεις και να συναφθούν συμφωνίες με ένα ή περισσότερα κράτη ή με διεθνείς οργανισμούς, εφαρμόζεται το άρθρο 218, με την επιφύλαξη των ειδικών διατάξεων του παρόντος άρθρου. </a:t>
            </a:r>
          </a:p>
          <a:p>
            <a:pPr algn="just"/>
            <a:r>
              <a:rPr lang="el-GR" dirty="0"/>
              <a:t>Η Επιτροπή υποβάλλει συστάσεις στο Συμβούλιο, το οποίο την εξουσιοδοτεί να αρχίσει τις αναγκαίες διαπραγματεύσεις. </a:t>
            </a:r>
          </a:p>
        </p:txBody>
      </p:sp>
    </p:spTree>
    <p:extLst>
      <p:ext uri="{BB962C8B-B14F-4D97-AF65-F5344CB8AC3E}">
        <p14:creationId xmlns:p14="http://schemas.microsoft.com/office/powerpoint/2010/main" val="186016611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D42222-604D-4802-8148-E9B40F317AFD}"/>
              </a:ext>
            </a:extLst>
          </p:cNvPr>
          <p:cNvSpPr>
            <a:spLocks noGrp="1"/>
          </p:cNvSpPr>
          <p:nvPr>
            <p:ph type="title"/>
          </p:nvPr>
        </p:nvSpPr>
        <p:spPr/>
        <p:txBody>
          <a:bodyPr/>
          <a:lstStyle/>
          <a:p>
            <a:r>
              <a:rPr lang="el-GR" dirty="0"/>
              <a:t>Άρθρο 207 ΣΛΕΕ – Κοινή Εμπορική Πολιτική </a:t>
            </a:r>
          </a:p>
        </p:txBody>
      </p:sp>
      <p:sp>
        <p:nvSpPr>
          <p:cNvPr id="3" name="Θέση περιεχομένου 2">
            <a:extLst>
              <a:ext uri="{FF2B5EF4-FFF2-40B4-BE49-F238E27FC236}">
                <a16:creationId xmlns:a16="http://schemas.microsoft.com/office/drawing/2014/main" id="{58B2DD27-3C4F-4500-AA05-F5CF70BC22BE}"/>
              </a:ext>
            </a:extLst>
          </p:cNvPr>
          <p:cNvSpPr>
            <a:spLocks noGrp="1"/>
          </p:cNvSpPr>
          <p:nvPr>
            <p:ph idx="1"/>
          </p:nvPr>
        </p:nvSpPr>
        <p:spPr/>
        <p:txBody>
          <a:bodyPr/>
          <a:lstStyle/>
          <a:p>
            <a:pPr algn="just"/>
            <a:r>
              <a:rPr lang="el-GR" dirty="0"/>
              <a:t>Εναπόκειται στο Συμβούλιο και την Επιτροπή να μεριμνούν ώστε οι υπό διαπραγμά­τευση συμφωνίες να συνάδουν με τις πολιτικές και τους εσωτερικούς κανόνες της Ένωσης. Οι διαπραγματεύσεις αυτές διεξάγονται από την Επιτροπή, σε συνεννόηση με ειδική επιτροπή που ορίζεται από το Συμβούλιο για να την επικουρεί στο έργο αυτό και στο πλαίσιο των οδηγιών που μπορεί να της απευθύνει το Συμβούλιο. </a:t>
            </a:r>
          </a:p>
          <a:p>
            <a:pPr algn="just"/>
            <a:r>
              <a:rPr lang="el-GR" dirty="0"/>
              <a:t>Η Επιτροπή υποβάλλει τακτικά έκθεση στην ειδική επιτροπή καθώς και στο Ευρωπαϊκό Κοινοβούλιο για την πρόοδο των διαπραγματεύσεων.</a:t>
            </a:r>
          </a:p>
          <a:p>
            <a:endParaRPr lang="el-GR" dirty="0"/>
          </a:p>
        </p:txBody>
      </p:sp>
    </p:spTree>
    <p:extLst>
      <p:ext uri="{BB962C8B-B14F-4D97-AF65-F5344CB8AC3E}">
        <p14:creationId xmlns:p14="http://schemas.microsoft.com/office/powerpoint/2010/main" val="38123142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Έννοια Άμεσης Επένδυσης</a:t>
            </a:r>
          </a:p>
        </p:txBody>
      </p:sp>
      <p:sp>
        <p:nvSpPr>
          <p:cNvPr id="3" name="Θέση περιεχομένου 2"/>
          <p:cNvSpPr>
            <a:spLocks noGrp="1"/>
          </p:cNvSpPr>
          <p:nvPr>
            <p:ph idx="1"/>
          </p:nvPr>
        </p:nvSpPr>
        <p:spPr/>
        <p:txBody>
          <a:bodyPr>
            <a:normAutofit/>
          </a:bodyPr>
          <a:lstStyle/>
          <a:p>
            <a:pPr algn="just"/>
            <a:r>
              <a:rPr lang="el-GR" dirty="0"/>
              <a:t>Οι άμεσες ξένες επενδύσεις (ΑΞΕ) θεωρείται ότι περιλαμβάνουν κάθε ξένη επένδυση η οποία χρησιμοποιείται για την ανάπτυξη σταθερών και άμεσων σχέσεων µε την επιχείρηση στην οποία διατίθενται τα κεφάλαια για την άσκηση οικονομικής δραστηριότητας (Ανακοίνωση Επιτροπής, </a:t>
            </a:r>
            <a:r>
              <a:rPr lang="en-US" dirty="0"/>
              <a:t>COM(2010)343 </a:t>
            </a:r>
            <a:r>
              <a:rPr lang="el-GR" dirty="0"/>
              <a:t>τελικό).</a:t>
            </a:r>
          </a:p>
          <a:p>
            <a:pPr algn="just"/>
            <a:r>
              <a:rPr lang="el-GR" dirty="0"/>
              <a:t> Όταν οι επενδύσεις γίνονται υπό τη μορφή απόκτησης μετοχών, ο στόχος αυτός προϋποθέτει ότι ο μέτοχος αποκτά µέσω των μετοχών τη δυνατότητα να συμμετέχει ενεργά στη διαχείριση της αντίστοιχης επιχείρησης ή στον έλεγχο της.</a:t>
            </a:r>
          </a:p>
          <a:p>
            <a:pPr algn="just"/>
            <a:r>
              <a:rPr lang="el-GR" dirty="0"/>
              <a:t>Έμμεσες επενδύσεις θεωρούνται ξένες επενδύσεις µέσω των οποίων δεν υπάρχει πρόθεση επηρεασμού της διαχείρισης και ελέγχου μιας επιχείρησης. (</a:t>
            </a:r>
            <a:r>
              <a:rPr lang="el-GR" dirty="0" err="1"/>
              <a:t>π.χ</a:t>
            </a:r>
            <a:r>
              <a:rPr lang="el-GR" dirty="0"/>
              <a:t> επενδύσεις χαρτοφυλακίου)</a:t>
            </a:r>
          </a:p>
        </p:txBody>
      </p:sp>
    </p:spTree>
    <p:extLst>
      <p:ext uri="{BB962C8B-B14F-4D97-AF65-F5344CB8AC3E}">
        <p14:creationId xmlns:p14="http://schemas.microsoft.com/office/powerpoint/2010/main" val="32829823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Αλληλεπίδραση με τον ΠΟΕ και τη ΓΣΔΕ </a:t>
            </a:r>
            <a:r>
              <a:rPr lang="en-US" dirty="0"/>
              <a:t>(GATT)</a:t>
            </a:r>
            <a:endParaRPr lang="el-GR" dirty="0"/>
          </a:p>
        </p:txBody>
      </p:sp>
      <p:sp>
        <p:nvSpPr>
          <p:cNvPr id="3" name="Θέση περιεχομένου 2"/>
          <p:cNvSpPr>
            <a:spLocks noGrp="1"/>
          </p:cNvSpPr>
          <p:nvPr>
            <p:ph idx="1"/>
          </p:nvPr>
        </p:nvSpPr>
        <p:spPr/>
        <p:txBody>
          <a:bodyPr>
            <a:normAutofit/>
          </a:bodyPr>
          <a:lstStyle/>
          <a:p>
            <a:pPr algn="just"/>
            <a:r>
              <a:rPr lang="el-GR" dirty="0"/>
              <a:t>Η ενιαία αγορά της ΕΕ εμπνεύστηκε σε μεγάλο βαθμό από τις αρχές και τις πρακτικές της ΓΣΔΕ, ειδικά όσον αφορά την άρση των τελωνιακών δασμών και την απελευθέρωση της διακίνησης εμπορευμάτων, κεφαλαίων και υπηρεσιών μεταξύ των μελών της. </a:t>
            </a:r>
            <a:endParaRPr lang="en-US" dirty="0"/>
          </a:p>
          <a:p>
            <a:pPr algn="just"/>
            <a:r>
              <a:rPr lang="el-GR" dirty="0"/>
              <a:t>ΕΚ/ΕΕ – περιφερειακός οργανισμός ενώ </a:t>
            </a:r>
            <a:r>
              <a:rPr lang="en-US" dirty="0"/>
              <a:t>GATT</a:t>
            </a:r>
            <a:r>
              <a:rPr lang="el-GR" dirty="0"/>
              <a:t>-ΠΟΕ παγκόσμιος </a:t>
            </a:r>
          </a:p>
          <a:p>
            <a:pPr algn="just"/>
            <a:r>
              <a:rPr lang="el-GR" dirty="0"/>
              <a:t>Οι δύο οργανισμοί είναι εμπνευσμένοι από τη νεοφιλελεύθερη λογική </a:t>
            </a:r>
          </a:p>
          <a:p>
            <a:pPr algn="just"/>
            <a:r>
              <a:rPr lang="el-GR" dirty="0"/>
              <a:t>Οι κανόνες στην ΕΕ είναι αυστηροί και αφορούν και ιδιώτες ενώ στην περίπτωση της </a:t>
            </a:r>
            <a:r>
              <a:rPr lang="en-US" dirty="0"/>
              <a:t>GATT</a:t>
            </a:r>
            <a:r>
              <a:rPr lang="el-GR" dirty="0"/>
              <a:t>-ΠΟΕ οι κανόνες είναι μεν δεσμευτικοί αλλά περισσότερο ευέλικτοι </a:t>
            </a:r>
            <a:endParaRPr lang="en-US" dirty="0"/>
          </a:p>
        </p:txBody>
      </p:sp>
    </p:spTree>
    <p:extLst>
      <p:ext uri="{BB962C8B-B14F-4D97-AF65-F5344CB8AC3E}">
        <p14:creationId xmlns:p14="http://schemas.microsoft.com/office/powerpoint/2010/main" val="1122018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482FBF-9044-4911-8A51-FC6EF59F11F8}"/>
              </a:ext>
            </a:extLst>
          </p:cNvPr>
          <p:cNvSpPr>
            <a:spLocks noGrp="1"/>
          </p:cNvSpPr>
          <p:nvPr>
            <p:ph type="title"/>
          </p:nvPr>
        </p:nvSpPr>
        <p:spPr/>
        <p:txBody>
          <a:bodyPr/>
          <a:lstStyle/>
          <a:p>
            <a:r>
              <a:rPr lang="el-GR" sz="3200" dirty="0">
                <a:latin typeface="Book Antiqua" panose="02040602050305030304" pitchFamily="18" charset="0"/>
              </a:rPr>
              <a:t>Δασμολογικός αφοπλισμός </a:t>
            </a:r>
          </a:p>
        </p:txBody>
      </p:sp>
      <p:sp>
        <p:nvSpPr>
          <p:cNvPr id="3" name="Θέση περιεχομένου 2">
            <a:extLst>
              <a:ext uri="{FF2B5EF4-FFF2-40B4-BE49-F238E27FC236}">
                <a16:creationId xmlns:a16="http://schemas.microsoft.com/office/drawing/2014/main" id="{CE261519-65DB-43F2-B0C1-B5115FE68EDA}"/>
              </a:ext>
            </a:extLst>
          </p:cNvPr>
          <p:cNvSpPr>
            <a:spLocks noGrp="1"/>
          </p:cNvSpPr>
          <p:nvPr>
            <p:ph idx="1"/>
          </p:nvPr>
        </p:nvSpPr>
        <p:spPr>
          <a:xfrm>
            <a:off x="1103312" y="1397978"/>
            <a:ext cx="8946541" cy="4932484"/>
          </a:xfrm>
        </p:spPr>
        <p:txBody>
          <a:bodyPr>
            <a:noAutofit/>
          </a:bodyPr>
          <a:lstStyle/>
          <a:p>
            <a:pPr algn="just"/>
            <a:r>
              <a:rPr lang="el-GR" sz="2400" dirty="0">
                <a:latin typeface="Book Antiqua" panose="02040602050305030304" pitchFamily="18" charset="0"/>
              </a:rPr>
              <a:t>Δασμολογικός αφοπλισμός προωθήθηκε μέσω διμερών συμφωνιών, π.χ. συμφωνία μεταξύ Γερμανίας και Γαλλίας περί τελωνειακής ένωσης </a:t>
            </a:r>
          </a:p>
          <a:p>
            <a:pPr algn="just"/>
            <a:r>
              <a:rPr lang="el-GR" sz="2400" dirty="0">
                <a:latin typeface="Book Antiqua" panose="02040602050305030304" pitchFamily="18" charset="0"/>
              </a:rPr>
              <a:t>1922 – προστατευτικός νόμος </a:t>
            </a:r>
            <a:r>
              <a:rPr lang="en-US" sz="2400" dirty="0" err="1">
                <a:latin typeface="Book Antiqua" panose="02040602050305030304" pitchFamily="18" charset="0"/>
              </a:rPr>
              <a:t>Fordney</a:t>
            </a:r>
            <a:r>
              <a:rPr lang="en-US" sz="2400" dirty="0">
                <a:latin typeface="Book Antiqua" panose="02040602050305030304" pitchFamily="18" charset="0"/>
              </a:rPr>
              <a:t> – </a:t>
            </a:r>
            <a:r>
              <a:rPr lang="en-US" sz="2400" dirty="0" err="1">
                <a:latin typeface="Book Antiqua" panose="02040602050305030304" pitchFamily="18" charset="0"/>
              </a:rPr>
              <a:t>McCumber</a:t>
            </a:r>
            <a:r>
              <a:rPr lang="en-US" sz="2400" dirty="0">
                <a:latin typeface="Book Antiqua" panose="02040602050305030304" pitchFamily="18" charset="0"/>
              </a:rPr>
              <a:t> – </a:t>
            </a:r>
            <a:r>
              <a:rPr lang="el-GR" sz="2400" dirty="0">
                <a:latin typeface="Book Antiqua" panose="02040602050305030304" pitchFamily="18" charset="0"/>
              </a:rPr>
              <a:t>επέτρεπε στον Πρόεδρο </a:t>
            </a:r>
            <a:r>
              <a:rPr lang="en-US" sz="2400" dirty="0">
                <a:latin typeface="Book Antiqua" panose="02040602050305030304" pitchFamily="18" charset="0"/>
              </a:rPr>
              <a:t> </a:t>
            </a:r>
            <a:r>
              <a:rPr lang="el-GR" sz="2400" dirty="0">
                <a:latin typeface="Book Antiqua" panose="02040602050305030304" pitchFamily="18" charset="0"/>
              </a:rPr>
              <a:t>να αυξήσει ή να μειώσει τους δασμούς έως και 50%</a:t>
            </a:r>
          </a:p>
          <a:p>
            <a:pPr algn="just"/>
            <a:r>
              <a:rPr lang="el-GR" sz="2400" dirty="0">
                <a:latin typeface="Book Antiqua" panose="02040602050305030304" pitchFamily="18" charset="0"/>
              </a:rPr>
              <a:t>1930 – αμερικανικός νόμος </a:t>
            </a:r>
            <a:r>
              <a:rPr lang="en-US" sz="2400" dirty="0">
                <a:latin typeface="Book Antiqua" panose="02040602050305030304" pitchFamily="18" charset="0"/>
              </a:rPr>
              <a:t>Smoot-Hawley </a:t>
            </a:r>
            <a:r>
              <a:rPr lang="el-GR" sz="2400" dirty="0">
                <a:latin typeface="Book Antiqua" panose="02040602050305030304" pitchFamily="18" charset="0"/>
              </a:rPr>
              <a:t>οδήγησε σε αυξήσεις δασμών της τάξης του 50%</a:t>
            </a:r>
          </a:p>
          <a:p>
            <a:pPr algn="just"/>
            <a:r>
              <a:rPr lang="el-GR" sz="2400" dirty="0">
                <a:latin typeface="Book Antiqua" panose="02040602050305030304" pitchFamily="18" charset="0"/>
              </a:rPr>
              <a:t>Ωστόσο, ο πρόεδρος Ρούσβελτ εξασφάλισε την ψήφιση από το Κογκρέσο εξουσιοδοτικού νόμου για την διαπραγμάτευση δασμολογικών μειώσεων </a:t>
            </a:r>
            <a:r>
              <a:rPr lang="en-US" sz="2400" dirty="0">
                <a:latin typeface="Book Antiqua" panose="02040602050305030304" pitchFamily="18" charset="0"/>
              </a:rPr>
              <a:t> </a:t>
            </a:r>
            <a:endParaRPr lang="el-GR" sz="2400" dirty="0">
              <a:latin typeface="Book Antiqua" panose="02040602050305030304" pitchFamily="18" charset="0"/>
            </a:endParaRPr>
          </a:p>
        </p:txBody>
      </p:sp>
    </p:spTree>
    <p:extLst>
      <p:ext uri="{BB962C8B-B14F-4D97-AF65-F5344CB8AC3E}">
        <p14:creationId xmlns:p14="http://schemas.microsoft.com/office/powerpoint/2010/main" val="22045115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E3BB59-2695-41AF-91E5-C033A7BE3B6A}"/>
              </a:ext>
            </a:extLst>
          </p:cNvPr>
          <p:cNvSpPr>
            <a:spLocks noGrp="1"/>
          </p:cNvSpPr>
          <p:nvPr>
            <p:ph type="title"/>
          </p:nvPr>
        </p:nvSpPr>
        <p:spPr/>
        <p:txBody>
          <a:bodyPr/>
          <a:lstStyle/>
          <a:p>
            <a:r>
              <a:rPr lang="el-GR" dirty="0"/>
              <a:t>Η είσοδος της ΕΚ στην </a:t>
            </a:r>
            <a:r>
              <a:rPr lang="en-US" dirty="0"/>
              <a:t>GATT</a:t>
            </a:r>
            <a:endParaRPr lang="el-GR" dirty="0"/>
          </a:p>
        </p:txBody>
      </p:sp>
      <p:sp>
        <p:nvSpPr>
          <p:cNvPr id="3" name="Θέση περιεχομένου 2">
            <a:extLst>
              <a:ext uri="{FF2B5EF4-FFF2-40B4-BE49-F238E27FC236}">
                <a16:creationId xmlns:a16="http://schemas.microsoft.com/office/drawing/2014/main" id="{3482FF02-7C93-4F20-BD1C-ECF4A15BBC79}"/>
              </a:ext>
            </a:extLst>
          </p:cNvPr>
          <p:cNvSpPr>
            <a:spLocks noGrp="1"/>
          </p:cNvSpPr>
          <p:nvPr>
            <p:ph idx="1"/>
          </p:nvPr>
        </p:nvSpPr>
        <p:spPr/>
        <p:txBody>
          <a:bodyPr>
            <a:normAutofit/>
          </a:bodyPr>
          <a:lstStyle/>
          <a:p>
            <a:pPr algn="just"/>
            <a:r>
              <a:rPr lang="en-US" sz="2400" dirty="0"/>
              <a:t>H EK </a:t>
            </a:r>
            <a:r>
              <a:rPr lang="el-GR" sz="2400" dirty="0"/>
              <a:t>αντιμετώπισε ένα τετελεσμένο γεγονός </a:t>
            </a:r>
          </a:p>
          <a:p>
            <a:pPr algn="just"/>
            <a:r>
              <a:rPr lang="el-GR" sz="2400" dirty="0"/>
              <a:t>Επιφυλακτικότητα των τρίτων χωρών για το πώς θα εξελιχθεί αυτή η νέα διεθνής οντότητα</a:t>
            </a:r>
          </a:p>
          <a:p>
            <a:pPr algn="just"/>
            <a:r>
              <a:rPr lang="el-GR" sz="2400" dirty="0"/>
              <a:t>Η ΕΚ δημιουργούσε μια τελωνειακή ένωση </a:t>
            </a:r>
            <a:endParaRPr lang="en-US" sz="2400" dirty="0"/>
          </a:p>
          <a:p>
            <a:pPr algn="just"/>
            <a:r>
              <a:rPr lang="en-US" sz="2400" dirty="0"/>
              <a:t>H </a:t>
            </a:r>
            <a:r>
              <a:rPr lang="el-GR" sz="2400" dirty="0"/>
              <a:t>τότε εμπορική πολιτική της ΕΚ αναφερόταν σε απελευθέρωση του εμπορίου μέσω της κατάργησης δασμολογικών επιβαρύνσεων</a:t>
            </a:r>
          </a:p>
          <a:p>
            <a:pPr algn="just"/>
            <a:r>
              <a:rPr lang="el-GR" sz="2400" dirty="0"/>
              <a:t>Η τελωνειακή ένωση δεν πρέπει να έχει μερικό χαρακτήρα – δεν πρέπει να αφορά ορισμένα προϊόντα ή κλάδους </a:t>
            </a:r>
          </a:p>
        </p:txBody>
      </p:sp>
    </p:spTree>
    <p:extLst>
      <p:ext uri="{BB962C8B-B14F-4D97-AF65-F5344CB8AC3E}">
        <p14:creationId xmlns:p14="http://schemas.microsoft.com/office/powerpoint/2010/main" val="424801236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1F601D-6A2F-487E-92B2-E4400A1864A6}"/>
              </a:ext>
            </a:extLst>
          </p:cNvPr>
          <p:cNvSpPr>
            <a:spLocks noGrp="1"/>
          </p:cNvSpPr>
          <p:nvPr>
            <p:ph type="title"/>
          </p:nvPr>
        </p:nvSpPr>
        <p:spPr/>
        <p:txBody>
          <a:bodyPr/>
          <a:lstStyle/>
          <a:p>
            <a:r>
              <a:rPr lang="el-GR" dirty="0"/>
              <a:t>Η είσοδος της ΕΚ στην GATT</a:t>
            </a:r>
          </a:p>
        </p:txBody>
      </p:sp>
      <p:sp>
        <p:nvSpPr>
          <p:cNvPr id="3" name="Θέση περιεχομένου 2">
            <a:extLst>
              <a:ext uri="{FF2B5EF4-FFF2-40B4-BE49-F238E27FC236}">
                <a16:creationId xmlns:a16="http://schemas.microsoft.com/office/drawing/2014/main" id="{789A9603-1B30-4602-848F-E1E66660FF97}"/>
              </a:ext>
            </a:extLst>
          </p:cNvPr>
          <p:cNvSpPr>
            <a:spLocks noGrp="1"/>
          </p:cNvSpPr>
          <p:nvPr>
            <p:ph idx="1"/>
          </p:nvPr>
        </p:nvSpPr>
        <p:spPr/>
        <p:txBody>
          <a:bodyPr>
            <a:normAutofit/>
          </a:bodyPr>
          <a:lstStyle/>
          <a:p>
            <a:pPr algn="just"/>
            <a:r>
              <a:rPr lang="el-GR" dirty="0"/>
              <a:t>Εκείνο που ενδιέφερε την </a:t>
            </a:r>
            <a:r>
              <a:rPr lang="en-US" dirty="0"/>
              <a:t>GATT </a:t>
            </a:r>
            <a:r>
              <a:rPr lang="el-GR" dirty="0"/>
              <a:t>δεν ήταν τόσο το ποσοστό του εμπορίου που – απελευθερώνεται αλλά ή φύση του εν λόγω εμπορίου – έπρεπε να συμπεριληφθούν οι πλέον αντιπροσωπευτικοί τομείς οικονομικής δραστηριότητας που θα συμμετείχαν στην τελωνειακή ένωση </a:t>
            </a:r>
          </a:p>
          <a:p>
            <a:pPr algn="just"/>
            <a:r>
              <a:rPr lang="el-GR" dirty="0"/>
              <a:t>Επίσης ήταν δυνατή η σταδιακή υλοποίηση της τελωνειακής ένωσης μέσω μιας ενδιάμεσης συμφωνίας, η οποία θα περιελάβανε ένα σχέδιο και ένα πρόγραμμα για την εγκαθίδρυσή της εντός ευλόγου χρονικού διαστήματος (μεταβατική περίοδος)</a:t>
            </a:r>
          </a:p>
          <a:p>
            <a:pPr algn="just"/>
            <a:r>
              <a:rPr lang="el-GR" dirty="0"/>
              <a:t>Θα έπρεπε να δημιουργεί σε εξωτερικό επίπεδο περισσότερες συναλλαγές </a:t>
            </a:r>
          </a:p>
        </p:txBody>
      </p:sp>
    </p:spTree>
    <p:extLst>
      <p:ext uri="{BB962C8B-B14F-4D97-AF65-F5344CB8AC3E}">
        <p14:creationId xmlns:p14="http://schemas.microsoft.com/office/powerpoint/2010/main" val="157013812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F5ADBD-D410-417E-9779-439DAD411994}"/>
              </a:ext>
            </a:extLst>
          </p:cNvPr>
          <p:cNvSpPr>
            <a:spLocks noGrp="1"/>
          </p:cNvSpPr>
          <p:nvPr>
            <p:ph type="title"/>
          </p:nvPr>
        </p:nvSpPr>
        <p:spPr/>
        <p:txBody>
          <a:bodyPr/>
          <a:lstStyle/>
          <a:p>
            <a:r>
              <a:rPr lang="el-GR" dirty="0"/>
              <a:t>Η είσοδος της ΕΚ στην GATT</a:t>
            </a:r>
          </a:p>
        </p:txBody>
      </p:sp>
      <p:sp>
        <p:nvSpPr>
          <p:cNvPr id="3" name="Θέση περιεχομένου 2">
            <a:extLst>
              <a:ext uri="{FF2B5EF4-FFF2-40B4-BE49-F238E27FC236}">
                <a16:creationId xmlns:a16="http://schemas.microsoft.com/office/drawing/2014/main" id="{0B8B59DD-E342-4C67-BA83-3051DD322900}"/>
              </a:ext>
            </a:extLst>
          </p:cNvPr>
          <p:cNvSpPr>
            <a:spLocks noGrp="1"/>
          </p:cNvSpPr>
          <p:nvPr>
            <p:ph idx="1"/>
          </p:nvPr>
        </p:nvSpPr>
        <p:spPr/>
        <p:txBody>
          <a:bodyPr/>
          <a:lstStyle/>
          <a:p>
            <a:pPr algn="just"/>
            <a:r>
              <a:rPr lang="el-GR" dirty="0"/>
              <a:t>Πολλές φορές τέθηκε ο μηχανισμός επαναδιαπραγμάτευσης των δασμολογικών παραχωρήσεων κατά την ίδρυση της Κοινότητας αλλά και κατά την διάρκειά της.</a:t>
            </a:r>
          </a:p>
          <a:p>
            <a:pPr algn="just"/>
            <a:r>
              <a:rPr lang="el-GR" dirty="0"/>
              <a:t>Τα έξι ιδρυτικά μέλη της ΕΟΚ που ήταν και μέλη της </a:t>
            </a:r>
            <a:r>
              <a:rPr lang="en-US" dirty="0"/>
              <a:t>GATT</a:t>
            </a:r>
            <a:r>
              <a:rPr lang="el-GR" dirty="0"/>
              <a:t> κοινοποίησαν την πρόθεσή τους </a:t>
            </a:r>
            <a:r>
              <a:rPr lang="en-US" dirty="0"/>
              <a:t> </a:t>
            </a:r>
            <a:endParaRPr lang="el-GR" dirty="0"/>
          </a:p>
        </p:txBody>
      </p:sp>
    </p:spTree>
    <p:extLst>
      <p:ext uri="{BB962C8B-B14F-4D97-AF65-F5344CB8AC3E}">
        <p14:creationId xmlns:p14="http://schemas.microsoft.com/office/powerpoint/2010/main" val="54098916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C9C32D-4E23-437C-8F5C-243706575813}"/>
              </a:ext>
            </a:extLst>
          </p:cNvPr>
          <p:cNvSpPr>
            <a:spLocks noGrp="1"/>
          </p:cNvSpPr>
          <p:nvPr>
            <p:ph type="title"/>
          </p:nvPr>
        </p:nvSpPr>
        <p:spPr/>
        <p:txBody>
          <a:bodyPr/>
          <a:lstStyle/>
          <a:p>
            <a:r>
              <a:rPr lang="el-GR" dirty="0"/>
              <a:t>Η είσοδος της ΕΚ στην GATT</a:t>
            </a:r>
          </a:p>
        </p:txBody>
      </p:sp>
      <p:sp>
        <p:nvSpPr>
          <p:cNvPr id="3" name="Θέση περιεχομένου 2">
            <a:extLst>
              <a:ext uri="{FF2B5EF4-FFF2-40B4-BE49-F238E27FC236}">
                <a16:creationId xmlns:a16="http://schemas.microsoft.com/office/drawing/2014/main" id="{016C47F5-05A7-4AED-8B66-E918134B301E}"/>
              </a:ext>
            </a:extLst>
          </p:cNvPr>
          <p:cNvSpPr>
            <a:spLocks noGrp="1"/>
          </p:cNvSpPr>
          <p:nvPr>
            <p:ph idx="1"/>
          </p:nvPr>
        </p:nvSpPr>
        <p:spPr/>
        <p:txBody>
          <a:bodyPr>
            <a:normAutofit/>
          </a:bodyPr>
          <a:lstStyle/>
          <a:p>
            <a:pPr algn="just"/>
            <a:r>
              <a:rPr lang="el-GR" dirty="0"/>
              <a:t>Η εξέταση διενεργήθηκε από τις 17 Οκτωβρίου έως τις 13 Νοεμβρίου 1957</a:t>
            </a:r>
          </a:p>
          <a:p>
            <a:pPr algn="just"/>
            <a:r>
              <a:rPr lang="el-GR" dirty="0"/>
              <a:t>Αμφιλεγόμενα ζητήματα </a:t>
            </a:r>
          </a:p>
          <a:p>
            <a:pPr algn="just"/>
            <a:r>
              <a:rPr lang="el-GR" dirty="0"/>
              <a:t>Η διαμόρφωση του κοινού εξωτερικού δασμολογίου</a:t>
            </a:r>
          </a:p>
          <a:p>
            <a:pPr algn="just"/>
            <a:r>
              <a:rPr lang="el-GR" dirty="0"/>
              <a:t>Ποσοτικοί περιορισμοί που η Κοινότητα επέβαλε στις εισαγωγές </a:t>
            </a:r>
          </a:p>
          <a:p>
            <a:pPr algn="just"/>
            <a:r>
              <a:rPr lang="el-GR" dirty="0"/>
              <a:t>Η κοινή αγροτική πολιτική </a:t>
            </a:r>
          </a:p>
          <a:p>
            <a:pPr algn="just"/>
            <a:r>
              <a:rPr lang="el-GR" dirty="0"/>
              <a:t>Τη σύνδεση με την ΕΟΚ ορισμένων εδαφών και χωρών με τις οποίες κάποια κράτη  μέλη διατηρούσαν προνομιακές σχέσεις από την εποχή της αποικιοκρατίας – Η επιτροπή της </a:t>
            </a:r>
            <a:r>
              <a:rPr lang="en-US" dirty="0"/>
              <a:t>GATT</a:t>
            </a:r>
            <a:r>
              <a:rPr lang="el-GR" dirty="0"/>
              <a:t> δεν κατέληξε σε οριστικά συμπεράσματα  </a:t>
            </a:r>
          </a:p>
        </p:txBody>
      </p:sp>
    </p:spTree>
    <p:extLst>
      <p:ext uri="{BB962C8B-B14F-4D97-AF65-F5344CB8AC3E}">
        <p14:creationId xmlns:p14="http://schemas.microsoft.com/office/powerpoint/2010/main" val="279795467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C6F93D-203D-48E0-9F15-3A54B519ACE7}"/>
              </a:ext>
            </a:extLst>
          </p:cNvPr>
          <p:cNvSpPr>
            <a:spLocks noGrp="1"/>
          </p:cNvSpPr>
          <p:nvPr>
            <p:ph type="title"/>
          </p:nvPr>
        </p:nvSpPr>
        <p:spPr/>
        <p:txBody>
          <a:bodyPr/>
          <a:lstStyle/>
          <a:p>
            <a:r>
              <a:rPr lang="el-GR" dirty="0"/>
              <a:t>Η είσοδος της ΕΚ στην GATT</a:t>
            </a:r>
          </a:p>
        </p:txBody>
      </p:sp>
      <p:sp>
        <p:nvSpPr>
          <p:cNvPr id="3" name="Θέση περιεχομένου 2">
            <a:extLst>
              <a:ext uri="{FF2B5EF4-FFF2-40B4-BE49-F238E27FC236}">
                <a16:creationId xmlns:a16="http://schemas.microsoft.com/office/drawing/2014/main" id="{C64F3892-71DC-41A6-A562-4183F710E1E5}"/>
              </a:ext>
            </a:extLst>
          </p:cNvPr>
          <p:cNvSpPr>
            <a:spLocks noGrp="1"/>
          </p:cNvSpPr>
          <p:nvPr>
            <p:ph idx="1"/>
          </p:nvPr>
        </p:nvSpPr>
        <p:spPr/>
        <p:txBody>
          <a:bodyPr>
            <a:normAutofit/>
          </a:bodyPr>
          <a:lstStyle/>
          <a:p>
            <a:pPr algn="just"/>
            <a:r>
              <a:rPr lang="el-GR" dirty="0"/>
              <a:t>Η </a:t>
            </a:r>
            <a:r>
              <a:rPr lang="en-US" dirty="0"/>
              <a:t>GATT </a:t>
            </a:r>
            <a:r>
              <a:rPr lang="el-GR" dirty="0"/>
              <a:t>επέδειξε ελαστικότητα </a:t>
            </a:r>
          </a:p>
          <a:p>
            <a:pPr algn="just"/>
            <a:r>
              <a:rPr lang="el-GR" dirty="0"/>
              <a:t>Την εποχή ίδρυσης της </a:t>
            </a:r>
            <a:r>
              <a:rPr lang="en-US" dirty="0"/>
              <a:t>GATT</a:t>
            </a:r>
            <a:r>
              <a:rPr lang="el-GR" dirty="0"/>
              <a:t> η πιθανότητα τελωνειακών ενώσεων εμφανιζόταν μακρινή </a:t>
            </a:r>
          </a:p>
          <a:p>
            <a:pPr algn="just"/>
            <a:r>
              <a:rPr lang="el-GR" dirty="0"/>
              <a:t>Η ΕΟΚ άλλαξε το τοπίο – τα κράτη μέλη δεν θα δέχονταν παραχωρήσεις στους τομείς της κοινής δασμολογικής και αγροτικής πολιτικής</a:t>
            </a:r>
          </a:p>
          <a:p>
            <a:pPr algn="just"/>
            <a:r>
              <a:rPr lang="el-GR" dirty="0"/>
              <a:t>Η εξέταση επηρεάστηκε από υπολογισμούς πολιτικής φύσης – η άρνηση συμμετοχής των έξι κρατών να συμμετέχουν στο πολυμερές εμπορικό πλαίσιο θα επέφερε προβλήματα και στη συνοχή του δυτικού συνασπισμού αλλά και στη λειτουργία της παγκόσμιας οικονομικής τάξης </a:t>
            </a:r>
          </a:p>
        </p:txBody>
      </p:sp>
    </p:spTree>
    <p:extLst>
      <p:ext uri="{BB962C8B-B14F-4D97-AF65-F5344CB8AC3E}">
        <p14:creationId xmlns:p14="http://schemas.microsoft.com/office/powerpoint/2010/main" val="264614244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EA02E3-7E28-45FE-B34A-1B867415681C}"/>
              </a:ext>
            </a:extLst>
          </p:cNvPr>
          <p:cNvSpPr>
            <a:spLocks noGrp="1"/>
          </p:cNvSpPr>
          <p:nvPr>
            <p:ph type="title"/>
          </p:nvPr>
        </p:nvSpPr>
        <p:spPr/>
        <p:txBody>
          <a:bodyPr/>
          <a:lstStyle/>
          <a:p>
            <a:r>
              <a:rPr lang="el-GR" dirty="0"/>
              <a:t>Η είσοδος της ΕΚ στην GATT</a:t>
            </a:r>
          </a:p>
        </p:txBody>
      </p:sp>
      <p:sp>
        <p:nvSpPr>
          <p:cNvPr id="3" name="Θέση περιεχομένου 2">
            <a:extLst>
              <a:ext uri="{FF2B5EF4-FFF2-40B4-BE49-F238E27FC236}">
                <a16:creationId xmlns:a16="http://schemas.microsoft.com/office/drawing/2014/main" id="{0FD459FD-6039-4299-A7ED-C0AE1F7A5AF1}"/>
              </a:ext>
            </a:extLst>
          </p:cNvPr>
          <p:cNvSpPr>
            <a:spLocks noGrp="1"/>
          </p:cNvSpPr>
          <p:nvPr>
            <p:ph idx="1"/>
          </p:nvPr>
        </p:nvSpPr>
        <p:spPr/>
        <p:txBody>
          <a:bodyPr/>
          <a:lstStyle/>
          <a:p>
            <a:pPr algn="just"/>
            <a:r>
              <a:rPr lang="el-GR" dirty="0"/>
              <a:t>Ο έλεγχος της συμβατότητας συνεχίστηκε καθ’ όλη τη διάρκεια εξέλιξης της </a:t>
            </a:r>
            <a:r>
              <a:rPr lang="en-US" dirty="0"/>
              <a:t>GATT</a:t>
            </a:r>
          </a:p>
          <a:p>
            <a:pPr algn="just"/>
            <a:r>
              <a:rPr lang="el-GR" dirty="0"/>
              <a:t>Συμφωνίες σύνδεσης – είχαν προτιμησιακό χαρακτήρα – χορήγηση εμπορικών πλεονεκτημάτων ασύμβατων με την αρχή της μη διάκρισης </a:t>
            </a:r>
          </a:p>
          <a:p>
            <a:pPr algn="just"/>
            <a:r>
              <a:rPr lang="el-GR" dirty="0"/>
              <a:t>Δεν είχαμε όμως καταδίκη από την </a:t>
            </a:r>
            <a:r>
              <a:rPr lang="en-US" dirty="0"/>
              <a:t>GATT </a:t>
            </a:r>
            <a:r>
              <a:rPr lang="el-GR" dirty="0"/>
              <a:t>των ανωτέρω συμφωνιών, παρά το γεγονός ότι συμβαλλόμενα μέρη τάχθηκαν υπέρ της ασυμβατότητας των συμφωνιών</a:t>
            </a:r>
          </a:p>
        </p:txBody>
      </p:sp>
    </p:spTree>
    <p:extLst>
      <p:ext uri="{BB962C8B-B14F-4D97-AF65-F5344CB8AC3E}">
        <p14:creationId xmlns:p14="http://schemas.microsoft.com/office/powerpoint/2010/main" val="225806425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B66783-3C65-4B9A-86D5-06E0B6A587AC}"/>
              </a:ext>
            </a:extLst>
          </p:cNvPr>
          <p:cNvSpPr>
            <a:spLocks noGrp="1"/>
          </p:cNvSpPr>
          <p:nvPr>
            <p:ph type="title"/>
          </p:nvPr>
        </p:nvSpPr>
        <p:spPr/>
        <p:txBody>
          <a:bodyPr>
            <a:normAutofit/>
          </a:bodyPr>
          <a:lstStyle/>
          <a:p>
            <a:r>
              <a:rPr lang="el-GR" sz="3200" dirty="0"/>
              <a:t>Κανονισμός 2015/478 περί κοινού καθεστώτος εισαγωγών</a:t>
            </a:r>
          </a:p>
        </p:txBody>
      </p:sp>
      <p:sp>
        <p:nvSpPr>
          <p:cNvPr id="3" name="Θέση περιεχομένου 2">
            <a:extLst>
              <a:ext uri="{FF2B5EF4-FFF2-40B4-BE49-F238E27FC236}">
                <a16:creationId xmlns:a16="http://schemas.microsoft.com/office/drawing/2014/main" id="{10788F46-D7A0-4AFA-8A4B-6D4E11AA2B11}"/>
              </a:ext>
            </a:extLst>
          </p:cNvPr>
          <p:cNvSpPr>
            <a:spLocks noGrp="1"/>
          </p:cNvSpPr>
          <p:nvPr>
            <p:ph idx="1"/>
          </p:nvPr>
        </p:nvSpPr>
        <p:spPr/>
        <p:txBody>
          <a:bodyPr>
            <a:normAutofit/>
          </a:bodyPr>
          <a:lstStyle/>
          <a:p>
            <a:pPr algn="just" fontAlgn="base"/>
            <a:r>
              <a:rPr lang="el-GR" dirty="0"/>
              <a:t>Η Ευρωπαϊκή Ένωση (ΕΕ) λειτουργεί με βάση την αρχή ότι τα προϊόντα θα πρέπει να εισάγονται ελεύθερα χωρίς να υπόκεινται σε ποσοτικούς περιορισμούς (π.χ. ποσοστώσεις), εκτός και αν εφαρμόζονται μέτρα διασφάλισης</a:t>
            </a:r>
          </a:p>
          <a:p>
            <a:pPr algn="just" fontAlgn="base"/>
            <a:r>
              <a:rPr lang="el-GR" dirty="0"/>
              <a:t>Ο κανονισμός καθορίζει:</a:t>
            </a:r>
          </a:p>
          <a:p>
            <a:pPr algn="just" fontAlgn="base"/>
            <a:r>
              <a:rPr lang="el-GR" dirty="0"/>
              <a:t>το κοινό καθεστώς εισαγωγών των προϊόντων στην ΕΕ από άλλες χώρες·</a:t>
            </a:r>
          </a:p>
          <a:p>
            <a:pPr algn="just" fontAlgn="base"/>
            <a:r>
              <a:rPr lang="el-GR" dirty="0"/>
              <a:t>τη διαδικασία έρευνας σε επίπεδο ΕΕ πριν από την εφαρμογή των μέτρων διασφάλισης και τη διαδικασία επιτήρησης των προϊόντων που μπορεί να προκαλέσουν ζημία στον κλάδο παραγωγής της ΕΕ.</a:t>
            </a:r>
          </a:p>
          <a:p>
            <a:endParaRPr lang="el-GR" dirty="0"/>
          </a:p>
        </p:txBody>
      </p:sp>
    </p:spTree>
    <p:extLst>
      <p:ext uri="{BB962C8B-B14F-4D97-AF65-F5344CB8AC3E}">
        <p14:creationId xmlns:p14="http://schemas.microsoft.com/office/powerpoint/2010/main" val="153051500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1240BE-63DB-4C50-A1C3-AA6486BFD366}"/>
              </a:ext>
            </a:extLst>
          </p:cNvPr>
          <p:cNvSpPr>
            <a:spLocks noGrp="1"/>
          </p:cNvSpPr>
          <p:nvPr>
            <p:ph type="title"/>
          </p:nvPr>
        </p:nvSpPr>
        <p:spPr/>
        <p:txBody>
          <a:bodyPr/>
          <a:lstStyle/>
          <a:p>
            <a:r>
              <a:rPr lang="el-GR" sz="3200" dirty="0">
                <a:solidFill>
                  <a:schemeClr val="tx1"/>
                </a:solidFill>
              </a:rPr>
              <a:t>Κανονισμός 2015/478 περί κοινού καθεστώτος εισαγωγών</a:t>
            </a:r>
            <a:endParaRPr lang="el-GR" dirty="0">
              <a:solidFill>
                <a:schemeClr val="tx1"/>
              </a:solidFill>
            </a:endParaRPr>
          </a:p>
        </p:txBody>
      </p:sp>
      <p:sp>
        <p:nvSpPr>
          <p:cNvPr id="3" name="Θέση περιεχομένου 2">
            <a:extLst>
              <a:ext uri="{FF2B5EF4-FFF2-40B4-BE49-F238E27FC236}">
                <a16:creationId xmlns:a16="http://schemas.microsoft.com/office/drawing/2014/main" id="{B81F2F33-2FDD-443B-98E8-730FB591CA8D}"/>
              </a:ext>
            </a:extLst>
          </p:cNvPr>
          <p:cNvSpPr>
            <a:spLocks noGrp="1"/>
          </p:cNvSpPr>
          <p:nvPr>
            <p:ph idx="1"/>
          </p:nvPr>
        </p:nvSpPr>
        <p:spPr/>
        <p:txBody>
          <a:bodyPr/>
          <a:lstStyle/>
          <a:p>
            <a:pPr algn="just" fontAlgn="base"/>
            <a:r>
              <a:rPr lang="el-GR" dirty="0"/>
              <a:t>Η έρευνα επιδιώκει να προσδιορίσει εάν οι εισαγωγές ενός προϊόντος προκαλούν (ή υπάρχει κίνδυνος να προκαλέσουν) σοβαρή ζημία στον σχετικό κλάδο παραγωγής της ΕΕ. Μια έρευνα πρέπει κανονικά να ολοκληρωθεί εντός 9 μηνών, αλλά, σε ορισμένες περιπτώσεις, μπορεί να παραταθεί έως 11 μήνες.</a:t>
            </a:r>
          </a:p>
          <a:p>
            <a:pPr algn="just" fontAlgn="base"/>
            <a:r>
              <a:rPr lang="el-GR" dirty="0"/>
              <a:t>Εξετάζει την εξέλιξη στις εισαγωγές, τους όρους υπό τους οποίους πραγματοποιούνται, καθώς και το κατά πόσο προκύπτει σοβαρή ζημία ή κίνδυνος σοβαρής ζημίας από τις εισαγωγές αυτές για τον κλάδο παραγωγής της ΕΕ.</a:t>
            </a:r>
          </a:p>
          <a:p>
            <a:endParaRPr lang="el-GR" dirty="0"/>
          </a:p>
        </p:txBody>
      </p:sp>
    </p:spTree>
    <p:extLst>
      <p:ext uri="{BB962C8B-B14F-4D97-AF65-F5344CB8AC3E}">
        <p14:creationId xmlns:p14="http://schemas.microsoft.com/office/powerpoint/2010/main" val="37419876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86CBA3-6CE8-4389-8DB0-6CCE507A431F}"/>
              </a:ext>
            </a:extLst>
          </p:cNvPr>
          <p:cNvSpPr>
            <a:spLocks noGrp="1"/>
          </p:cNvSpPr>
          <p:nvPr>
            <p:ph type="title"/>
          </p:nvPr>
        </p:nvSpPr>
        <p:spPr/>
        <p:txBody>
          <a:bodyPr/>
          <a:lstStyle/>
          <a:p>
            <a:r>
              <a:rPr lang="el-GR" sz="3200" dirty="0">
                <a:solidFill>
                  <a:schemeClr val="tx1"/>
                </a:solidFill>
              </a:rPr>
              <a:t>Κανονισμός 2015/478 περί κοινού καθεστώτος εισαγωγών</a:t>
            </a:r>
            <a:endParaRPr lang="el-GR" dirty="0">
              <a:solidFill>
                <a:schemeClr val="tx1"/>
              </a:solidFill>
            </a:endParaRPr>
          </a:p>
        </p:txBody>
      </p:sp>
      <p:sp>
        <p:nvSpPr>
          <p:cNvPr id="3" name="Θέση περιεχομένου 2">
            <a:extLst>
              <a:ext uri="{FF2B5EF4-FFF2-40B4-BE49-F238E27FC236}">
                <a16:creationId xmlns:a16="http://schemas.microsoft.com/office/drawing/2014/main" id="{616ACD3E-C320-4900-9EB3-DC081D5E7FDE}"/>
              </a:ext>
            </a:extLst>
          </p:cNvPr>
          <p:cNvSpPr>
            <a:spLocks noGrp="1"/>
          </p:cNvSpPr>
          <p:nvPr>
            <p:ph idx="1"/>
          </p:nvPr>
        </p:nvSpPr>
        <p:spPr/>
        <p:txBody>
          <a:bodyPr>
            <a:normAutofit/>
          </a:bodyPr>
          <a:lstStyle/>
          <a:p>
            <a:pPr algn="just" fontAlgn="base"/>
            <a:r>
              <a:rPr lang="el-GR" dirty="0"/>
              <a:t>Η έρευνα της ΕΕ μπορεί να οδηγήσει σε ποσοτικούς περιορισμούς στις εισαγωγές του προϊόντος από οποιαδήποτε τρίτη χώρα. Οι ποσοστώσεις εισαγωγής δεν πρέπει να είναι κατώτερες από τον μέσο όρο των εισαγωγών κατά τα τρία τελευταία αντιπροσωπευτικά έτη για τα οποία υπάρχουν στατιστικά στοιχεία.</a:t>
            </a:r>
          </a:p>
          <a:p>
            <a:pPr algn="just" fontAlgn="base"/>
            <a:r>
              <a:rPr lang="el-GR" b="1" dirty="0"/>
              <a:t>Προσωρινά μέτρα</a:t>
            </a:r>
            <a:r>
              <a:rPr lang="el-GR" dirty="0"/>
              <a:t> (μέγιστης περιόδου 200 ημερών) δύνανται να επιβληθούν σε κρίσιμες συνθήκες και εφόσον διαπιστώνεται ότι υπάρχουν επαρκή αποδεικτικά στοιχεία πρόκλησης βλάβης ή επικείμενης βλάβης.</a:t>
            </a:r>
          </a:p>
          <a:p>
            <a:pPr algn="just" fontAlgn="base"/>
            <a:r>
              <a:rPr lang="el-GR" b="1" dirty="0"/>
              <a:t>Τα οριστικά μέτρα</a:t>
            </a:r>
            <a:r>
              <a:rPr lang="el-GR" dirty="0"/>
              <a:t> δεν πρέπει να υπερβαίνουν τα τέσσερα έτη (συμπεριλαμβανομένης και της διάρκειας των προσωρινών μέτρων) — εκτός αν παραταθούν για μέγιστη περίοδο οκτώ ετών.</a:t>
            </a:r>
          </a:p>
          <a:p>
            <a:endParaRPr lang="el-GR" dirty="0"/>
          </a:p>
        </p:txBody>
      </p:sp>
    </p:spTree>
    <p:extLst>
      <p:ext uri="{BB962C8B-B14F-4D97-AF65-F5344CB8AC3E}">
        <p14:creationId xmlns:p14="http://schemas.microsoft.com/office/powerpoint/2010/main" val="333719631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F13B58-52D3-4ABA-8F14-75137D6270B3}"/>
              </a:ext>
            </a:extLst>
          </p:cNvPr>
          <p:cNvSpPr>
            <a:spLocks noGrp="1"/>
          </p:cNvSpPr>
          <p:nvPr>
            <p:ph type="title"/>
          </p:nvPr>
        </p:nvSpPr>
        <p:spPr/>
        <p:txBody>
          <a:bodyPr/>
          <a:lstStyle/>
          <a:p>
            <a:r>
              <a:rPr lang="el-GR" sz="3200" dirty="0">
                <a:solidFill>
                  <a:schemeClr val="tx1"/>
                </a:solidFill>
              </a:rPr>
              <a:t>Κανονισμός 2015/479 περί κοινού καθεστώτος εξαγωγών</a:t>
            </a:r>
            <a:endParaRPr lang="el-GR" dirty="0">
              <a:solidFill>
                <a:schemeClr val="tx1"/>
              </a:solidFill>
            </a:endParaRPr>
          </a:p>
        </p:txBody>
      </p:sp>
      <p:sp>
        <p:nvSpPr>
          <p:cNvPr id="3" name="Θέση περιεχομένου 2">
            <a:extLst>
              <a:ext uri="{FF2B5EF4-FFF2-40B4-BE49-F238E27FC236}">
                <a16:creationId xmlns:a16="http://schemas.microsoft.com/office/drawing/2014/main" id="{B5AC518F-20A2-41A8-ACBD-C32C889E4FB4}"/>
              </a:ext>
            </a:extLst>
          </p:cNvPr>
          <p:cNvSpPr>
            <a:spLocks noGrp="1"/>
          </p:cNvSpPr>
          <p:nvPr>
            <p:ph idx="1"/>
          </p:nvPr>
        </p:nvSpPr>
        <p:spPr/>
        <p:txBody>
          <a:bodyPr>
            <a:normAutofit fontScale="92500" lnSpcReduction="20000"/>
          </a:bodyPr>
          <a:lstStyle/>
          <a:p>
            <a:pPr algn="just" fontAlgn="base"/>
            <a:r>
              <a:rPr lang="el-GR" sz="2400" dirty="0">
                <a:latin typeface="Book Antiqua" panose="02040602050305030304" pitchFamily="18" charset="0"/>
              </a:rPr>
              <a:t>Καθιερώνει τη βασική αρχή ότι η εξαγωγή προϊόντων από χώρες της ΕΕ σε άλλες χώρες δεν υπόκειται σε ποσοτικούς περιορισμούς. Επίσης, ορίζει κανόνες σε σχέση με μια διαδικασία λήψης μέτρων διασφάλισης.</a:t>
            </a:r>
          </a:p>
          <a:p>
            <a:pPr algn="just" fontAlgn="base"/>
            <a:r>
              <a:rPr lang="el-GR" sz="2400" b="1" dirty="0">
                <a:latin typeface="Book Antiqua" panose="02040602050305030304" pitchFamily="18" charset="0"/>
              </a:rPr>
              <a:t>ΒΑΣΙΚΑ ΣΗΜΕΙΑ</a:t>
            </a:r>
          </a:p>
          <a:p>
            <a:pPr algn="just" fontAlgn="base"/>
            <a:r>
              <a:rPr lang="el-GR" sz="2400" dirty="0">
                <a:latin typeface="Book Antiqua" panose="02040602050305030304" pitchFamily="18" charset="0"/>
              </a:rPr>
              <a:t>Ο κανονισμός ισχύει για όλα τα προϊόντα, είτε βιομηχανικά είτε γεωργικά.</a:t>
            </a:r>
          </a:p>
          <a:p>
            <a:pPr algn="just" fontAlgn="base"/>
            <a:r>
              <a:rPr lang="el-GR" sz="2400" b="1" dirty="0">
                <a:latin typeface="Book Antiqua" panose="02040602050305030304" pitchFamily="18" charset="0"/>
              </a:rPr>
              <a:t>Μέτρα διασφάλισης</a:t>
            </a:r>
            <a:endParaRPr lang="el-GR" sz="2400" dirty="0">
              <a:latin typeface="Book Antiqua" panose="02040602050305030304" pitchFamily="18" charset="0"/>
            </a:endParaRPr>
          </a:p>
          <a:p>
            <a:pPr algn="just" fontAlgn="base"/>
            <a:r>
              <a:rPr lang="el-GR" sz="2400" dirty="0">
                <a:latin typeface="Book Antiqua" panose="02040602050305030304" pitchFamily="18" charset="0"/>
              </a:rPr>
              <a:t>Για να προλάβει μια κρίσιμη κατάσταση που οφείλεται στην έλλειψη βασικών προϊόντων, η Ευρωπαϊκή Επιτροπή δύναται να θέτει ως προϋπόθεση της εξαγωγής ενός προϊόντος την προσκόμιση άδειας εξαγωγής. </a:t>
            </a:r>
            <a:endParaRPr lang="el-GR" dirty="0"/>
          </a:p>
        </p:txBody>
      </p:sp>
    </p:spTree>
    <p:extLst>
      <p:ext uri="{BB962C8B-B14F-4D97-AF65-F5344CB8AC3E}">
        <p14:creationId xmlns:p14="http://schemas.microsoft.com/office/powerpoint/2010/main" val="138141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C2A5EC-057D-4C7E-B8D4-D7CFDD4535CB}"/>
              </a:ext>
            </a:extLst>
          </p:cNvPr>
          <p:cNvSpPr>
            <a:spLocks noGrp="1"/>
          </p:cNvSpPr>
          <p:nvPr>
            <p:ph type="title"/>
          </p:nvPr>
        </p:nvSpPr>
        <p:spPr/>
        <p:txBody>
          <a:bodyPr/>
          <a:lstStyle/>
          <a:p>
            <a:pPr marL="228600" lvl="0" indent="-228600" algn="ctr">
              <a:spcBef>
                <a:spcPts val="1000"/>
              </a:spcBef>
            </a:pPr>
            <a:r>
              <a:rPr lang="en-US" sz="2800" b="1" dirty="0">
                <a:solidFill>
                  <a:schemeClr val="tx1"/>
                </a:solidFill>
                <a:latin typeface="Book Antiqua" panose="02040602050305030304" pitchFamily="18" charset="0"/>
                <a:ea typeface="+mn-ea"/>
                <a:cs typeface="+mn-cs"/>
              </a:rPr>
              <a:t>GATT - </a:t>
            </a:r>
            <a:r>
              <a:rPr lang="el-GR" sz="2800" b="1" dirty="0">
                <a:solidFill>
                  <a:schemeClr val="tx1"/>
                </a:solidFill>
                <a:latin typeface="Book Antiqua" panose="02040602050305030304" pitchFamily="18" charset="0"/>
                <a:ea typeface="+mn-ea"/>
                <a:cs typeface="+mn-cs"/>
              </a:rPr>
              <a:t>Ιστορική αναδρομή</a:t>
            </a:r>
            <a:br>
              <a:rPr lang="en-US" sz="2800" b="1" dirty="0">
                <a:solidFill>
                  <a:prstClr val="black"/>
                </a:solidFill>
                <a:latin typeface="Calibri" panose="020F0502020204030204"/>
                <a:ea typeface="+mn-ea"/>
                <a:cs typeface="+mn-cs"/>
              </a:rPr>
            </a:br>
            <a:endParaRPr lang="el-GR" b="1" dirty="0"/>
          </a:p>
        </p:txBody>
      </p:sp>
      <p:sp>
        <p:nvSpPr>
          <p:cNvPr id="3" name="Θέση περιεχομένου 2">
            <a:extLst>
              <a:ext uri="{FF2B5EF4-FFF2-40B4-BE49-F238E27FC236}">
                <a16:creationId xmlns:a16="http://schemas.microsoft.com/office/drawing/2014/main" id="{AE8D0ED8-7212-48C4-BC3F-32438FB87CF8}"/>
              </a:ext>
            </a:extLst>
          </p:cNvPr>
          <p:cNvSpPr>
            <a:spLocks noGrp="1"/>
          </p:cNvSpPr>
          <p:nvPr>
            <p:ph idx="1"/>
          </p:nvPr>
        </p:nvSpPr>
        <p:spPr>
          <a:xfrm>
            <a:off x="1103312" y="1178170"/>
            <a:ext cx="8946541" cy="5503984"/>
          </a:xfrm>
        </p:spPr>
        <p:txBody>
          <a:bodyPr>
            <a:noAutofit/>
          </a:bodyPr>
          <a:lstStyle/>
          <a:p>
            <a:pPr algn="just"/>
            <a:r>
              <a:rPr lang="el-GR" sz="2400" dirty="0">
                <a:latin typeface="Book Antiqua" panose="02040602050305030304" pitchFamily="18" charset="0"/>
              </a:rPr>
              <a:t>Η περίοδος κατά τη διάρκεια του Δεύτερου Παγκοσμίου Πολέμου και οι μεταπολεμικές προσπάθειες συνεργασίας </a:t>
            </a:r>
          </a:p>
          <a:p>
            <a:pPr algn="just"/>
            <a:r>
              <a:rPr lang="el-GR" sz="2400" dirty="0">
                <a:latin typeface="Book Antiqua" panose="02040602050305030304" pitchFamily="18" charset="0"/>
              </a:rPr>
              <a:t>Προσπάθεια αποφυγής ενός νέου Παγκοσμίου Πολέμου </a:t>
            </a:r>
          </a:p>
          <a:p>
            <a:pPr algn="just"/>
            <a:r>
              <a:rPr lang="el-GR" sz="2400" dirty="0">
                <a:latin typeface="Book Antiqua" panose="02040602050305030304" pitchFamily="18" charset="0"/>
              </a:rPr>
              <a:t>ΙΔΡΥΣΗ ΤΟΥ ΟΡΓΑΝΙΣΜΟΥ ΤΩΝ ΗΝΩΜΕΝΩΝ ΕΘΝΩΝ ΑΝΤΙ ΤΗΣ ΚΟΙΝΩΝΙΑΣ ΤΩΝ ΕΘΝΩΝ</a:t>
            </a:r>
          </a:p>
          <a:p>
            <a:pPr algn="just"/>
            <a:r>
              <a:rPr lang="el-GR" sz="2400" dirty="0">
                <a:latin typeface="Book Antiqua" panose="02040602050305030304" pitchFamily="18" charset="0"/>
              </a:rPr>
              <a:t>Προσπάθεια προώθησης της διεθνούς οικονομικής συνεργασίας</a:t>
            </a:r>
          </a:p>
          <a:p>
            <a:pPr algn="just"/>
            <a:r>
              <a:rPr lang="el-GR" sz="2400" dirty="0">
                <a:latin typeface="Book Antiqua" panose="02040602050305030304" pitchFamily="18" charset="0"/>
              </a:rPr>
              <a:t>1944 - Συνδιάσκεψη στο </a:t>
            </a:r>
            <a:r>
              <a:rPr lang="en-US" sz="2400" dirty="0">
                <a:latin typeface="Book Antiqua" panose="02040602050305030304" pitchFamily="18" charset="0"/>
              </a:rPr>
              <a:t>BRETTON WOODS – </a:t>
            </a:r>
            <a:r>
              <a:rPr lang="el-GR" sz="2400" dirty="0">
                <a:latin typeface="Book Antiqua" panose="02040602050305030304" pitchFamily="18" charset="0"/>
              </a:rPr>
              <a:t>Αποτέλεσμα Παγκόσμια Τράπεζα (</a:t>
            </a:r>
            <a:r>
              <a:rPr lang="en-US" sz="2400" dirty="0">
                <a:latin typeface="Book Antiqua" panose="02040602050305030304" pitchFamily="18" charset="0"/>
              </a:rPr>
              <a:t>WORLD BANK)</a:t>
            </a:r>
            <a:r>
              <a:rPr lang="el-GR" sz="2400" dirty="0">
                <a:latin typeface="Book Antiqua" panose="02040602050305030304" pitchFamily="18" charset="0"/>
              </a:rPr>
              <a:t> και Διεθνές Νομισματικό Ταμείο</a:t>
            </a:r>
            <a:r>
              <a:rPr lang="en-US" sz="2400" dirty="0">
                <a:latin typeface="Book Antiqua" panose="02040602050305030304" pitchFamily="18" charset="0"/>
              </a:rPr>
              <a:t> (INTERNATIONAL MONETARY FUND)</a:t>
            </a:r>
            <a:endParaRPr lang="el-GR" sz="2400" dirty="0">
              <a:latin typeface="Book Antiqua" panose="02040602050305030304" pitchFamily="18" charset="0"/>
            </a:endParaRPr>
          </a:p>
          <a:p>
            <a:pPr algn="just"/>
            <a:r>
              <a:rPr lang="el-GR" sz="2400" dirty="0">
                <a:latin typeface="Book Antiqua" panose="02040602050305030304" pitchFamily="18" charset="0"/>
              </a:rPr>
              <a:t>Στον τομέα του εμπορίου – ο αρχικός σκοπός ήταν η δημιουργία του Διεθνούς Οργανισμού Εμπορίου</a:t>
            </a:r>
          </a:p>
        </p:txBody>
      </p:sp>
    </p:spTree>
    <p:extLst>
      <p:ext uri="{BB962C8B-B14F-4D97-AF65-F5344CB8AC3E}">
        <p14:creationId xmlns:p14="http://schemas.microsoft.com/office/powerpoint/2010/main" val="134949422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54A105-2D33-4B8A-BF53-E3B0B6A059CD}"/>
              </a:ext>
            </a:extLst>
          </p:cNvPr>
          <p:cNvSpPr>
            <a:spLocks noGrp="1"/>
          </p:cNvSpPr>
          <p:nvPr>
            <p:ph type="title"/>
          </p:nvPr>
        </p:nvSpPr>
        <p:spPr/>
        <p:txBody>
          <a:bodyPr/>
          <a:lstStyle/>
          <a:p>
            <a:pPr algn="just"/>
            <a:r>
              <a:rPr lang="el-GR" dirty="0"/>
              <a:t>Κανονισμός 2015/479 περί κοινού καθεστώτος εξαγωγών</a:t>
            </a:r>
          </a:p>
        </p:txBody>
      </p:sp>
      <p:sp>
        <p:nvSpPr>
          <p:cNvPr id="3" name="Θέση περιεχομένου 2">
            <a:extLst>
              <a:ext uri="{FF2B5EF4-FFF2-40B4-BE49-F238E27FC236}">
                <a16:creationId xmlns:a16="http://schemas.microsoft.com/office/drawing/2014/main" id="{8B469C9A-8AB5-4647-ABB4-68FC17FEDAE1}"/>
              </a:ext>
            </a:extLst>
          </p:cNvPr>
          <p:cNvSpPr>
            <a:spLocks noGrp="1"/>
          </p:cNvSpPr>
          <p:nvPr>
            <p:ph idx="1"/>
          </p:nvPr>
        </p:nvSpPr>
        <p:spPr/>
        <p:txBody>
          <a:bodyPr/>
          <a:lstStyle/>
          <a:p>
            <a:pPr algn="just"/>
            <a:r>
              <a:rPr lang="el-GR" dirty="0"/>
              <a:t>Τα μέτρα μπορεί να περιορίζονται στις εξαγωγές προς ορισμένες χώρες ή στις εξαγωγές από ορισμένες περιοχές της ΕΕ. Ωστόσο, δεν επηρεάζουν τα προϊόντα που βρίσκονται υπό μεταφορά προς τα σύνορα της ΕΕ.</a:t>
            </a:r>
          </a:p>
          <a:p>
            <a:pPr algn="just"/>
            <a:r>
              <a:rPr lang="el-GR" dirty="0"/>
              <a:t>Η Επιτροπή θα πρέπει να υιοθετεί οποιαδήποτε μέτρα διασφάλισης προς τα συμφέροντα της ΕΕ τηρουμένων των υφιστάμενων διεθνών υποχρεώσεων (για παράδειγμα, που απορρέουν από τη συμμετοχή της ΕΕ στον Παγκόσμιο Οργανισμό Εμπορίου).</a:t>
            </a:r>
          </a:p>
          <a:p>
            <a:endParaRPr lang="el-GR" dirty="0"/>
          </a:p>
        </p:txBody>
      </p:sp>
    </p:spTree>
    <p:extLst>
      <p:ext uri="{BB962C8B-B14F-4D97-AF65-F5344CB8AC3E}">
        <p14:creationId xmlns:p14="http://schemas.microsoft.com/office/powerpoint/2010/main" val="196942738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7B2863-5F16-4A6A-B912-15B42160E5B2}"/>
              </a:ext>
            </a:extLst>
          </p:cNvPr>
          <p:cNvSpPr>
            <a:spLocks noGrp="1"/>
          </p:cNvSpPr>
          <p:nvPr>
            <p:ph type="title"/>
          </p:nvPr>
        </p:nvSpPr>
        <p:spPr/>
        <p:txBody>
          <a:bodyPr>
            <a:normAutofit/>
          </a:bodyPr>
          <a:lstStyle/>
          <a:p>
            <a:r>
              <a:rPr lang="el-GR" sz="3200" dirty="0"/>
              <a:t>Κανονισμός 2016/1036 για μέτρα κατά του ντάμπινγκ</a:t>
            </a:r>
          </a:p>
        </p:txBody>
      </p:sp>
      <p:sp>
        <p:nvSpPr>
          <p:cNvPr id="3" name="Θέση περιεχομένου 2">
            <a:extLst>
              <a:ext uri="{FF2B5EF4-FFF2-40B4-BE49-F238E27FC236}">
                <a16:creationId xmlns:a16="http://schemas.microsoft.com/office/drawing/2014/main" id="{53961533-C56B-4F03-81A6-4637A741DD2D}"/>
              </a:ext>
            </a:extLst>
          </p:cNvPr>
          <p:cNvSpPr>
            <a:spLocks noGrp="1"/>
          </p:cNvSpPr>
          <p:nvPr>
            <p:ph idx="1"/>
          </p:nvPr>
        </p:nvSpPr>
        <p:spPr/>
        <p:txBody>
          <a:bodyPr>
            <a:normAutofit/>
          </a:bodyPr>
          <a:lstStyle/>
          <a:p>
            <a:pPr algn="just" fontAlgn="base"/>
            <a:r>
              <a:rPr lang="el-GR" dirty="0"/>
              <a:t>Το ντάμπινγκ συμβαίνει όταν μια εταιρεία πουλάει ένα προϊόν σε χαμηλότερη τιμή στην εξωτερική αγορά σε σύγκριση με την τιμή που το πουλάει στην οικεία της εσωτερική αγορά. </a:t>
            </a:r>
          </a:p>
          <a:p>
            <a:pPr marL="0" indent="0" algn="just" fontAlgn="base">
              <a:buNone/>
            </a:pPr>
            <a:endParaRPr lang="el-GR" dirty="0"/>
          </a:p>
          <a:p>
            <a:pPr algn="just" fontAlgn="base"/>
            <a:r>
              <a:rPr lang="el-GR" dirty="0"/>
              <a:t>Για τη διασφάλιση του δίκαιου ανταγωνισμού στο θέμα της πώλησης του ίδιου προϊόντος στην αγορά της Ευρωπαϊκής Ένωσης (ΕΕ) από παραγωγούς της ΕΕ, η ΕΕ δύναται να επιβάλλει μέτρα </a:t>
            </a:r>
            <a:r>
              <a:rPr lang="el-GR" dirty="0" err="1"/>
              <a:t>αντιντάμπινγκ</a:t>
            </a:r>
            <a:r>
              <a:rPr lang="el-GR" dirty="0"/>
              <a:t> σε τέτοιου είδους εισαγωγές.</a:t>
            </a:r>
          </a:p>
          <a:p>
            <a:endParaRPr lang="el-GR" dirty="0"/>
          </a:p>
        </p:txBody>
      </p:sp>
    </p:spTree>
    <p:extLst>
      <p:ext uri="{BB962C8B-B14F-4D97-AF65-F5344CB8AC3E}">
        <p14:creationId xmlns:p14="http://schemas.microsoft.com/office/powerpoint/2010/main" val="42989225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30F1D5-CB89-41EF-AE86-63170A9A8B71}"/>
              </a:ext>
            </a:extLst>
          </p:cNvPr>
          <p:cNvSpPr>
            <a:spLocks noGrp="1"/>
          </p:cNvSpPr>
          <p:nvPr>
            <p:ph type="title"/>
          </p:nvPr>
        </p:nvSpPr>
        <p:spPr/>
        <p:txBody>
          <a:bodyPr>
            <a:normAutofit/>
          </a:bodyPr>
          <a:lstStyle/>
          <a:p>
            <a:pPr algn="just"/>
            <a:r>
              <a:rPr lang="el-GR" sz="3200" dirty="0">
                <a:latin typeface="Book Antiqua" panose="02040602050305030304" pitchFamily="18" charset="0"/>
              </a:rPr>
              <a:t>Κανονισμός 2016/1036 για μέτρα κατά του ντάμπινγκ</a:t>
            </a:r>
          </a:p>
        </p:txBody>
      </p:sp>
      <p:sp>
        <p:nvSpPr>
          <p:cNvPr id="3" name="Θέση περιεχομένου 2">
            <a:extLst>
              <a:ext uri="{FF2B5EF4-FFF2-40B4-BE49-F238E27FC236}">
                <a16:creationId xmlns:a16="http://schemas.microsoft.com/office/drawing/2014/main" id="{51460BCD-F871-4A3F-86D2-6DE56C436794}"/>
              </a:ext>
            </a:extLst>
          </p:cNvPr>
          <p:cNvSpPr>
            <a:spLocks noGrp="1"/>
          </p:cNvSpPr>
          <p:nvPr>
            <p:ph idx="1"/>
          </p:nvPr>
        </p:nvSpPr>
        <p:spPr/>
        <p:txBody>
          <a:bodyPr/>
          <a:lstStyle/>
          <a:p>
            <a:pPr algn="just"/>
            <a:r>
              <a:rPr lang="el-GR" dirty="0"/>
              <a:t>Τα μέτρα αντι-ντάμπινγκ επιβάλλονται όταν πληρούνται οι παρακάτω προϋποθέσεις:</a:t>
            </a:r>
          </a:p>
          <a:p>
            <a:pPr algn="just"/>
            <a:r>
              <a:rPr lang="el-GR" dirty="0"/>
              <a:t>οι εισαγωγές πρέπει να αποτελούν αντικείμενο ντάμπινγκ</a:t>
            </a:r>
          </a:p>
          <a:p>
            <a:pPr algn="just"/>
            <a:r>
              <a:rPr lang="el-GR" dirty="0"/>
              <a:t>πρέπει να υφίσταται υλική ζημία σε βιομηχανία της ΕΕ που παράγει ομοειδές προϊόν</a:t>
            </a:r>
          </a:p>
          <a:p>
            <a:pPr algn="just"/>
            <a:r>
              <a:rPr lang="el-GR" dirty="0"/>
              <a:t>πρέπει να υφίσταται αιτιώδης συνάφεια μεταξύ των εισαγωγών που αποτελούν αντικείμενο ντάμπινγκ και της υλικής ζημίας</a:t>
            </a:r>
          </a:p>
          <a:p>
            <a:pPr algn="just"/>
            <a:r>
              <a:rPr lang="el-GR" dirty="0"/>
              <a:t>το μέτρο αντι-ντάμπινγκ δεν πρέπει να αποβαίνει εις βάρος του συμφέροντος της ΕΕ.</a:t>
            </a:r>
          </a:p>
          <a:p>
            <a:endParaRPr lang="el-GR" dirty="0"/>
          </a:p>
        </p:txBody>
      </p:sp>
    </p:spTree>
    <p:extLst>
      <p:ext uri="{BB962C8B-B14F-4D97-AF65-F5344CB8AC3E}">
        <p14:creationId xmlns:p14="http://schemas.microsoft.com/office/powerpoint/2010/main" val="174420255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2422CA-2731-47E6-8F9C-6FDE5EE0F4C3}"/>
              </a:ext>
            </a:extLst>
          </p:cNvPr>
          <p:cNvSpPr>
            <a:spLocks noGrp="1"/>
          </p:cNvSpPr>
          <p:nvPr>
            <p:ph type="title"/>
          </p:nvPr>
        </p:nvSpPr>
        <p:spPr/>
        <p:txBody>
          <a:bodyPr/>
          <a:lstStyle/>
          <a:p>
            <a:r>
              <a:rPr lang="el-GR" sz="3200" dirty="0">
                <a:solidFill>
                  <a:schemeClr val="tx1"/>
                </a:solidFill>
              </a:rPr>
              <a:t>Κανονισμός 2016/1036 για μέτρα κατά του ντάμπινγκ</a:t>
            </a:r>
            <a:endParaRPr lang="el-GR" dirty="0">
              <a:solidFill>
                <a:schemeClr val="tx1"/>
              </a:solidFill>
            </a:endParaRPr>
          </a:p>
        </p:txBody>
      </p:sp>
      <p:sp>
        <p:nvSpPr>
          <p:cNvPr id="3" name="Θέση περιεχομένου 2">
            <a:extLst>
              <a:ext uri="{FF2B5EF4-FFF2-40B4-BE49-F238E27FC236}">
                <a16:creationId xmlns:a16="http://schemas.microsoft.com/office/drawing/2014/main" id="{875FF126-D316-40EB-8DB8-E1950BB455F8}"/>
              </a:ext>
            </a:extLst>
          </p:cNvPr>
          <p:cNvSpPr>
            <a:spLocks noGrp="1"/>
          </p:cNvSpPr>
          <p:nvPr>
            <p:ph idx="1"/>
          </p:nvPr>
        </p:nvSpPr>
        <p:spPr/>
        <p:txBody>
          <a:bodyPr>
            <a:normAutofit fontScale="92500" lnSpcReduction="10000"/>
          </a:bodyPr>
          <a:lstStyle/>
          <a:p>
            <a:pPr algn="just" fontAlgn="base"/>
            <a:r>
              <a:rPr lang="el-GR" dirty="0"/>
              <a:t>Τα συγκεκριμένα μέτρα επιβάλλονται γενικά σε μορφή </a:t>
            </a:r>
            <a:r>
              <a:rPr lang="el-GR" b="1" dirty="0"/>
              <a:t>αναλογικού φόρου,</a:t>
            </a:r>
            <a:r>
              <a:rPr lang="el-GR" dirty="0"/>
              <a:t> δηλαδή ένα ποσοστό της αξίας εισαγωγής του σχετικού προϊόντος. Μπορούν επίσης να λάβουν τη μορφή </a:t>
            </a:r>
            <a:r>
              <a:rPr lang="el-GR" b="1" dirty="0"/>
              <a:t>ειδικών δασμών,</a:t>
            </a:r>
            <a:r>
              <a:rPr lang="el-GR" dirty="0"/>
              <a:t> δηλαδή μια σταθερή τιμή για ορισμένη ποσότητα αγαθών, π.χ. 100 ευρώ ανά τόνο προϊόντος, ή τη μορφή </a:t>
            </a:r>
            <a:r>
              <a:rPr lang="el-GR" b="1" dirty="0"/>
              <a:t>ανάληψης υποχρεώσεων ως προς τις τιμές</a:t>
            </a:r>
            <a:r>
              <a:rPr lang="el-GR" dirty="0"/>
              <a:t>. </a:t>
            </a:r>
          </a:p>
          <a:p>
            <a:pPr algn="just" fontAlgn="base"/>
            <a:r>
              <a:rPr lang="el-GR" dirty="0"/>
              <a:t>Οι δασμοί καταβάλλονται από τον εισαγωγέα στην ΕΕ και εισπράττονται από τις εθνικές τελωνειακές αρχές των σχετικών χωρών της ΕΕ.</a:t>
            </a:r>
          </a:p>
          <a:p>
            <a:pPr algn="just" fontAlgn="base"/>
            <a:r>
              <a:rPr lang="el-GR" dirty="0"/>
              <a:t>Τα μέτρα επιβάλλονται συνήθως για 5 έτη. Τα μέτρα που βρίσκονται σε ισχύ μπορεί να επανεξεταστούν (</a:t>
            </a:r>
            <a:r>
              <a:rPr lang="el-GR" b="1" dirty="0"/>
              <a:t>ενδιάμεση επανεξέταση</a:t>
            </a:r>
            <a:r>
              <a:rPr lang="el-GR" dirty="0"/>
              <a:t>) υπό ορισμένες συνθήκες. </a:t>
            </a:r>
          </a:p>
          <a:p>
            <a:pPr algn="just" fontAlgn="base"/>
            <a:r>
              <a:rPr lang="el-GR" dirty="0"/>
              <a:t>Το πεδίο εφαρμογής της εν λόγω επανεξέτασης περιορίζεται συνήθως σε ένα ή ποικίλα στοιχεία των αρχικών μέτρων, π.χ. το επίπεδο ντάμπινγκ ή/και ζημίας, το πεδίο κάλυψης του προϊόντος, τη μορφή των μέτρων.</a:t>
            </a:r>
          </a:p>
          <a:p>
            <a:endParaRPr lang="el-GR" dirty="0"/>
          </a:p>
        </p:txBody>
      </p:sp>
    </p:spTree>
    <p:extLst>
      <p:ext uri="{BB962C8B-B14F-4D97-AF65-F5344CB8AC3E}">
        <p14:creationId xmlns:p14="http://schemas.microsoft.com/office/powerpoint/2010/main" val="99401737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D5A546-1CD3-4A6F-B78B-12DEF1864884}"/>
              </a:ext>
            </a:extLst>
          </p:cNvPr>
          <p:cNvSpPr>
            <a:spLocks noGrp="1"/>
          </p:cNvSpPr>
          <p:nvPr>
            <p:ph type="title"/>
          </p:nvPr>
        </p:nvSpPr>
        <p:spPr/>
        <p:txBody>
          <a:bodyPr/>
          <a:lstStyle/>
          <a:p>
            <a:pPr algn="just"/>
            <a:r>
              <a:rPr lang="el-GR" sz="3200" dirty="0">
                <a:solidFill>
                  <a:schemeClr val="tx1"/>
                </a:solidFill>
              </a:rPr>
              <a:t>Κανονισμός 2016/1036 για μέτρα </a:t>
            </a:r>
            <a:r>
              <a:rPr lang="el-GR" sz="3200" dirty="0" err="1">
                <a:solidFill>
                  <a:schemeClr val="tx1"/>
                </a:solidFill>
              </a:rPr>
              <a:t>αντεπιδοτήσεων</a:t>
            </a:r>
            <a:endParaRPr lang="el-GR" dirty="0">
              <a:solidFill>
                <a:schemeClr val="tx1"/>
              </a:solidFill>
            </a:endParaRPr>
          </a:p>
        </p:txBody>
      </p:sp>
      <p:sp>
        <p:nvSpPr>
          <p:cNvPr id="3" name="Θέση περιεχομένου 2">
            <a:extLst>
              <a:ext uri="{FF2B5EF4-FFF2-40B4-BE49-F238E27FC236}">
                <a16:creationId xmlns:a16="http://schemas.microsoft.com/office/drawing/2014/main" id="{59053DA8-439B-4DBC-8BE9-5F4879CB7448}"/>
              </a:ext>
            </a:extLst>
          </p:cNvPr>
          <p:cNvSpPr>
            <a:spLocks noGrp="1"/>
          </p:cNvSpPr>
          <p:nvPr>
            <p:ph idx="1"/>
          </p:nvPr>
        </p:nvSpPr>
        <p:spPr/>
        <p:txBody>
          <a:bodyPr>
            <a:normAutofit fontScale="92500" lnSpcReduction="10000"/>
          </a:bodyPr>
          <a:lstStyle/>
          <a:p>
            <a:pPr algn="just" fontAlgn="base"/>
            <a:r>
              <a:rPr lang="el-GR" dirty="0"/>
              <a:t>Καθορίζει τους κανόνες της Ευρωπαϊκής Ένωσης (ΕΕ) σχετικά με την προστασία κατά των εισαγωγών που αποτελούν αντικείμενο επιδοτήσεων εκ μέρους χωρών μη μελών της ΕΕ και τις προϋποθέσεις για την εφαρμογή των αντισταθμιστικών μέτρων.</a:t>
            </a:r>
          </a:p>
          <a:p>
            <a:pPr algn="just" fontAlgn="base"/>
            <a:r>
              <a:rPr lang="el-GR" b="1" dirty="0"/>
              <a:t>ΒΑΣΙΚΑ ΣΗΜΕΙΑ</a:t>
            </a:r>
          </a:p>
          <a:p>
            <a:pPr algn="just" fontAlgn="base"/>
            <a:r>
              <a:rPr lang="el-GR" dirty="0"/>
              <a:t>Ένας </a:t>
            </a:r>
            <a:r>
              <a:rPr lang="el-GR" b="1" dirty="0"/>
              <a:t>αντισταθμιστικός</a:t>
            </a:r>
            <a:r>
              <a:rPr lang="el-GR" dirty="0"/>
              <a:t> δασμός επιβάλλεται για την αντιμετώπιση των ζημιογόνων συνεπειών των επιδοτούμενων εισαγωγών στην αγορά της ΕΕ και για την αποκατάσταση του θεμιτού ανταγωνισμού. Οι δασμοί καταβάλλονται από τον εισαγωγέα και εισπράττονται από τις εθνικές τελωνειακές αρχές της σχετικής χώρας της ΕΕ.</a:t>
            </a:r>
          </a:p>
          <a:p>
            <a:pPr algn="just" fontAlgn="base"/>
            <a:r>
              <a:rPr lang="el-GR" dirty="0"/>
              <a:t>Εάν ένας κλάδος της ΕΕ θεωρεί ότι οι εισαγωγές ενός προϊόντος από χώρα εκτός ΕΕ επιδοτούνται και ζημιώνουν τον κλάδο της ΕΕ που παράγει το ίδιο προϊόν, μπορεί να υποβάλει </a:t>
            </a:r>
            <a:r>
              <a:rPr lang="el-GR" b="1" dirty="0"/>
              <a:t>καταγγελία</a:t>
            </a:r>
            <a:r>
              <a:rPr lang="el-GR" dirty="0"/>
              <a:t> στην</a:t>
            </a:r>
            <a:r>
              <a:rPr lang="en-US" dirty="0"/>
              <a:t> </a:t>
            </a:r>
            <a:r>
              <a:rPr lang="el-GR" dirty="0"/>
              <a:t>Ευρωπαϊκή Επιτροπή </a:t>
            </a:r>
            <a:endParaRPr lang="el-GR" dirty="0">
              <a:solidFill>
                <a:schemeClr val="bg1"/>
              </a:solidFill>
            </a:endParaRPr>
          </a:p>
          <a:p>
            <a:endParaRPr lang="el-GR" dirty="0"/>
          </a:p>
        </p:txBody>
      </p:sp>
    </p:spTree>
    <p:extLst>
      <p:ext uri="{BB962C8B-B14F-4D97-AF65-F5344CB8AC3E}">
        <p14:creationId xmlns:p14="http://schemas.microsoft.com/office/powerpoint/2010/main" val="20235017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8C11D6-D9C7-4826-B367-D5740989F9F8}"/>
              </a:ext>
            </a:extLst>
          </p:cNvPr>
          <p:cNvSpPr>
            <a:spLocks noGrp="1"/>
          </p:cNvSpPr>
          <p:nvPr>
            <p:ph type="title"/>
          </p:nvPr>
        </p:nvSpPr>
        <p:spPr>
          <a:xfrm>
            <a:off x="1381126" y="404302"/>
            <a:ext cx="10202618" cy="1280890"/>
          </a:xfrm>
        </p:spPr>
        <p:txBody>
          <a:bodyPr/>
          <a:lstStyle/>
          <a:p>
            <a:r>
              <a:rPr lang="el-GR" sz="3200" dirty="0">
                <a:solidFill>
                  <a:schemeClr val="tx1"/>
                </a:solidFill>
              </a:rPr>
              <a:t>Κανονισμός 2016/1036 για μέτρα </a:t>
            </a:r>
            <a:r>
              <a:rPr lang="el-GR" sz="3200" dirty="0" err="1">
                <a:solidFill>
                  <a:schemeClr val="tx1"/>
                </a:solidFill>
              </a:rPr>
              <a:t>αντεπιδοτήσεων</a:t>
            </a:r>
            <a:endParaRPr lang="el-GR" dirty="0">
              <a:solidFill>
                <a:schemeClr val="tx1"/>
              </a:solidFill>
            </a:endParaRPr>
          </a:p>
        </p:txBody>
      </p:sp>
      <p:sp>
        <p:nvSpPr>
          <p:cNvPr id="3" name="Θέση περιεχομένου 2">
            <a:extLst>
              <a:ext uri="{FF2B5EF4-FFF2-40B4-BE49-F238E27FC236}">
                <a16:creationId xmlns:a16="http://schemas.microsoft.com/office/drawing/2014/main" id="{A20F06E4-4BE1-49CB-98A1-575DF8411101}"/>
              </a:ext>
            </a:extLst>
          </p:cNvPr>
          <p:cNvSpPr>
            <a:spLocks noGrp="1"/>
          </p:cNvSpPr>
          <p:nvPr>
            <p:ph idx="1"/>
          </p:nvPr>
        </p:nvSpPr>
        <p:spPr/>
        <p:txBody>
          <a:bodyPr>
            <a:normAutofit fontScale="92500" lnSpcReduction="10000"/>
          </a:bodyPr>
          <a:lstStyle/>
          <a:p>
            <a:pPr algn="just" fontAlgn="base"/>
            <a:r>
              <a:rPr lang="el-GR" sz="2000" dirty="0">
                <a:latin typeface="Book Antiqua" panose="02040602050305030304" pitchFamily="18" charset="0"/>
              </a:rPr>
              <a:t>Αν η καταγγελία καταδείξει αρχικά αποδεικτικά στοιχεία σχετικά με μια επιδότηση ή ζημία στον κλάδο παραγωγής της ΕΕ και αιτιώδη συνάφεια μεταξύ της επιδότησης και της ζημίας, η Επιτροπή κινεί μια </a:t>
            </a:r>
            <a:r>
              <a:rPr lang="el-GR" sz="2000" b="1" dirty="0">
                <a:latin typeface="Book Antiqua" panose="02040602050305030304" pitchFamily="18" charset="0"/>
              </a:rPr>
              <a:t>έρευνα κατά των επιδοτήσεων</a:t>
            </a:r>
            <a:r>
              <a:rPr lang="el-GR" sz="2000" dirty="0">
                <a:latin typeface="Book Antiqua" panose="02040602050305030304" pitchFamily="18" charset="0"/>
              </a:rPr>
              <a:t>.</a:t>
            </a:r>
          </a:p>
          <a:p>
            <a:pPr algn="just" fontAlgn="base"/>
            <a:r>
              <a:rPr lang="el-GR" sz="2000" dirty="0">
                <a:latin typeface="Book Antiqua" panose="02040602050305030304" pitchFamily="18" charset="0"/>
              </a:rPr>
              <a:t>Η Επιτροπή ενδέχεται να επιβάλει </a:t>
            </a:r>
            <a:r>
              <a:rPr lang="el-GR" sz="2000" b="1" dirty="0">
                <a:latin typeface="Book Antiqua" panose="02040602050305030304" pitchFamily="18" charset="0"/>
              </a:rPr>
              <a:t>προσωρινούς αντισταθμιστικούς</a:t>
            </a:r>
            <a:r>
              <a:rPr lang="el-GR" sz="2000" dirty="0">
                <a:latin typeface="Book Antiqua" panose="02040602050305030304" pitchFamily="18" charset="0"/>
              </a:rPr>
              <a:t> δασμούς, εν αναμονή περαιτέρω έρευνας, αν η έρευνα κατά των επιδοτήσεων αποκαλύπτει ότι πληρούνται ορισμένες προϋποθέσεις, μεταξύ των οποίων:</a:t>
            </a:r>
          </a:p>
          <a:p>
            <a:pPr lvl="1" algn="just" fontAlgn="base"/>
            <a:r>
              <a:rPr lang="el-GR" sz="2000" dirty="0">
                <a:latin typeface="Book Antiqua" panose="02040602050305030304" pitchFamily="18" charset="0"/>
              </a:rPr>
              <a:t>ότι οι εισαγωγές επωφελούνται από ειδική επιδότηση,</a:t>
            </a:r>
          </a:p>
          <a:p>
            <a:pPr lvl="1" algn="just" fontAlgn="base"/>
            <a:r>
              <a:rPr lang="el-GR" sz="2000" dirty="0">
                <a:latin typeface="Book Antiqua" panose="02040602050305030304" pitchFamily="18" charset="0"/>
              </a:rPr>
              <a:t>ότι υπάρχει ζημία στον κλάδο παραγωγής της ΕΕ,</a:t>
            </a:r>
          </a:p>
          <a:p>
            <a:pPr lvl="1" algn="just" fontAlgn="base"/>
            <a:r>
              <a:rPr lang="el-GR" sz="2000" dirty="0">
                <a:latin typeface="Book Antiqua" panose="02040602050305030304" pitchFamily="18" charset="0"/>
              </a:rPr>
              <a:t>ότι υπάρχει αιτιώδης συνάφεια μεταξύ των επιδοτήσεων και της ζημίας, και</a:t>
            </a:r>
          </a:p>
          <a:p>
            <a:pPr lvl="1" algn="just" fontAlgn="base"/>
            <a:r>
              <a:rPr lang="el-GR" sz="2000" dirty="0">
                <a:latin typeface="Book Antiqua" panose="02040602050305030304" pitchFamily="18" charset="0"/>
              </a:rPr>
              <a:t>ότι το συμφέρον της ΕΕ υπαγορεύει τη λήψη μέτρων προκειμένου να αποτραπεί η ζημία.</a:t>
            </a:r>
          </a:p>
          <a:p>
            <a:endParaRPr lang="el-GR" dirty="0"/>
          </a:p>
        </p:txBody>
      </p:sp>
    </p:spTree>
    <p:extLst>
      <p:ext uri="{BB962C8B-B14F-4D97-AF65-F5344CB8AC3E}">
        <p14:creationId xmlns:p14="http://schemas.microsoft.com/office/powerpoint/2010/main" val="6919947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Ιόν">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3899</TotalTime>
  <Words>8027</Words>
  <Application>Microsoft Office PowerPoint</Application>
  <PresentationFormat>Ευρεία οθόνη</PresentationFormat>
  <Paragraphs>421</Paragraphs>
  <Slides>95</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95</vt:i4>
      </vt:variant>
    </vt:vector>
  </HeadingPairs>
  <TitlesOfParts>
    <vt:vector size="102" baseType="lpstr">
      <vt:lpstr>Arial</vt:lpstr>
      <vt:lpstr>Book Antiqua</vt:lpstr>
      <vt:lpstr>Calibri</vt:lpstr>
      <vt:lpstr>Century Gothic</vt:lpstr>
      <vt:lpstr>Times New Roman</vt:lpstr>
      <vt:lpstr>Wingdings 3</vt:lpstr>
      <vt:lpstr>Ιόν</vt:lpstr>
      <vt:lpstr>ΔΙΕΘΝΕΣ ΟΙΚΟΝΟΜΙΚΟ ΔΙΚΑΙΟ </vt:lpstr>
      <vt:lpstr>Παρουσίαση του PowerPoint</vt:lpstr>
      <vt:lpstr>ΔΙΕΘΝΗΣ ΟΙΚΟΝΟΜΙΚΗ ΣΥΝΕΡΓΑΣΙΑ </vt:lpstr>
      <vt:lpstr>ΔΙΕΘΝΗΣ ΟΙΚΟΝΟΜΙΚΗ ΣΥΝΕΡΓΑΣΙΑ </vt:lpstr>
      <vt:lpstr>ΔΙΕΘΝΗΣ ΟΙΚΟΝΟΜΙΚΗ ΣΥΝΕΡΓΑΣΙΑ </vt:lpstr>
      <vt:lpstr>Οριοθετήσεις </vt:lpstr>
      <vt:lpstr>Οριοθετήσεις </vt:lpstr>
      <vt:lpstr>Δασμολογικός αφοπλισμός </vt:lpstr>
      <vt:lpstr>GATT - Ιστορική αναδρομή </vt:lpstr>
      <vt:lpstr>Ιστορική Αναδρομή</vt:lpstr>
      <vt:lpstr>Ιστορική αναδρομή</vt:lpstr>
      <vt:lpstr>Γύροι Διαπραγματεύσεων </vt:lpstr>
      <vt:lpstr>Γύροι Διαπραγματεύσεων </vt:lpstr>
      <vt:lpstr>Ο Γύρος του Τόκιο 7ος </vt:lpstr>
      <vt:lpstr>Γύρος της Ουρουγουάης 8ος </vt:lpstr>
      <vt:lpstr>Ο Γύρος της Ντόχα 9ος </vt:lpstr>
      <vt:lpstr>ΟΡΓΑΝΑ ΤΟΥ ΠΟΕ </vt:lpstr>
      <vt:lpstr>ΟΡΓΑΝΑ ΤΟΥ ΠΟΕ </vt:lpstr>
      <vt:lpstr>ΟΡΓΑΝΑ ΤΟΥ ΠΟΕ </vt:lpstr>
      <vt:lpstr>ΟΡΓΑΝΑ ΤΟΥ ΠΟΕ </vt:lpstr>
      <vt:lpstr>Διαδικασία λήψης αποφάσεων </vt:lpstr>
      <vt:lpstr>Διαδικασία λήψης αποφάσεων </vt:lpstr>
      <vt:lpstr>Ο μηχανισμός επιθεώρησης εμπορικής πολιτικής</vt:lpstr>
      <vt:lpstr>Ο μηχανισμός επιθεώρησης εμπορικής πολιτικής</vt:lpstr>
      <vt:lpstr>Ο μηχανισμός επιθεώρησης εμπορικής πολιτικής</vt:lpstr>
      <vt:lpstr>Η αρχή του μάλλον ευνοούμενου κράτους Ρήτρα ΜΕΚ </vt:lpstr>
      <vt:lpstr>Η αρχή του μάλλον ευνοούμενου κράτους Ρήτρα ΜΕΚ </vt:lpstr>
      <vt:lpstr>Η αρχή του μάλλον ευνοούμενου κράτους Ρήτρα ΜΕΚ </vt:lpstr>
      <vt:lpstr>Η αρχή του μάλλον ευνοούμενου κράτους Ρήτρα ΜΕΚ </vt:lpstr>
      <vt:lpstr>Η αρχή του μάλλον ευνοούμενου κράτους Ρήτρα ΜΕΚ </vt:lpstr>
      <vt:lpstr>Η αρχή του μάλλον ευνοούμενου κράτους Ρήτρα ΜΕΚ </vt:lpstr>
      <vt:lpstr>Η αρχή του μάλλον ευνοούμενου κράτους Ρήτρα ΜΕΚ </vt:lpstr>
      <vt:lpstr>Η αρχή του μάλλον ευνοούμενου κράτους Ρήτρα ΜΕΚ </vt:lpstr>
      <vt:lpstr>Η αρχή της μείωσης και παγιοποίησης των δασμών</vt:lpstr>
      <vt:lpstr>Η αρχή της διαφάνειας </vt:lpstr>
      <vt:lpstr>Η αρχή της εθνικής μεταχείρισης </vt:lpstr>
      <vt:lpstr>Η αρχή της εθνικής μεταχείρισης </vt:lpstr>
      <vt:lpstr>Η αρχή της εθνικής μεταχείρισης </vt:lpstr>
      <vt:lpstr>Η αρχή της εθνικής μεταχείρισης </vt:lpstr>
      <vt:lpstr>Απαγόρευση ποσοτικών περιορισμών</vt:lpstr>
      <vt:lpstr>Απαγόρευση ποσοτικών περιορισμών</vt:lpstr>
      <vt:lpstr>Απαγόρευση ποσοτικών περιορισμών</vt:lpstr>
      <vt:lpstr>Απαγόρευση ποσοτικών περιορισμών</vt:lpstr>
      <vt:lpstr>ντάμπινγκ</vt:lpstr>
      <vt:lpstr>ντάμπινγκ</vt:lpstr>
      <vt:lpstr>ντάμπινγκ</vt:lpstr>
      <vt:lpstr>Η συμφωνία αντι-ντάμπινγκ</vt:lpstr>
      <vt:lpstr>Συμφωνία αντι-ντάμπινγκ </vt:lpstr>
      <vt:lpstr>Συμφωνία αντιντάμπινγκ </vt:lpstr>
      <vt:lpstr>Συμφωνία αντι-ντάμπινγκ </vt:lpstr>
      <vt:lpstr>Συμφωνία αντι-ντάμπινγκ </vt:lpstr>
      <vt:lpstr>Συμφωνία αντι-ντάμπινγκ </vt:lpstr>
      <vt:lpstr>Συμφωνία αντι-ντάμπινγκ </vt:lpstr>
      <vt:lpstr>Συμφωνία για τις επιδοτήσεις και τα αντισταθμιστικά μέτρα </vt:lpstr>
      <vt:lpstr>Μέτρα διασφάλισης άρθρο 19</vt:lpstr>
      <vt:lpstr>Μέτρα διασφάλισης άρθρο 19</vt:lpstr>
      <vt:lpstr>Μέτρα διασφάλισης άρθρο 19</vt:lpstr>
      <vt:lpstr>Εξαιρέσεις Άρθρο 20 </vt:lpstr>
      <vt:lpstr>Εξαιρέσεις Άρθρο 20 </vt:lpstr>
      <vt:lpstr>Εξαιρέσεις Άρθρο 20 </vt:lpstr>
      <vt:lpstr>Εξαιρέσεις Άρθρο 20 </vt:lpstr>
      <vt:lpstr>Εξαιρέσεις άρθρο 21 </vt:lpstr>
      <vt:lpstr>Σύστημα επίλυσης διαφορών </vt:lpstr>
      <vt:lpstr>Σύστημα επίλυσης διαφορών </vt:lpstr>
      <vt:lpstr>Σύστημα επίλυσης διαφορών </vt:lpstr>
      <vt:lpstr>Σύστημα επίλυσης διαφορών </vt:lpstr>
      <vt:lpstr>Σύστημα επίλυσης διαφορών </vt:lpstr>
      <vt:lpstr>Σύστημα επίλυσης διαφορών </vt:lpstr>
      <vt:lpstr>DS8: Japan — Taxes on Alcoholic Beverages</vt:lpstr>
      <vt:lpstr>DS8: Japan — Taxes on Alcoholic Beverages</vt:lpstr>
      <vt:lpstr>ΥΠΟΘΕΣΗ DS90 COMPLAINANT UNITED STATES – RESPONDENT INDIA </vt:lpstr>
      <vt:lpstr>Ο Ρόλος της ΕΕ στο διεθνές εμπόριο</vt:lpstr>
      <vt:lpstr>Αποκλειστικότητα της ΕΕ στον τομέα της Κοινής Εμπορικής Πολιτικής</vt:lpstr>
      <vt:lpstr>Άρθρο 206 ΣΛΕΕ – Κοινή Εμπορική Πολιτική</vt:lpstr>
      <vt:lpstr>Άρθρο 207 ΣΛΕΕ – Κοινή Εμπορική Πολιτική </vt:lpstr>
      <vt:lpstr>Άρθρο 207 ΣΛΕΕ – Κοινή Εμπορική Πολιτική </vt:lpstr>
      <vt:lpstr>Άρθρο 207 ΣΛΕΕ – Κοινή Εμπορική Πολιτική </vt:lpstr>
      <vt:lpstr>Έννοια Άμεσης Επένδυσης</vt:lpstr>
      <vt:lpstr>Αλληλεπίδραση με τον ΠΟΕ και τη ΓΣΔΕ (GATT)</vt:lpstr>
      <vt:lpstr>Η είσοδος της ΕΚ στην GATT</vt:lpstr>
      <vt:lpstr>Η είσοδος της ΕΚ στην GATT</vt:lpstr>
      <vt:lpstr>Η είσοδος της ΕΚ στην GATT</vt:lpstr>
      <vt:lpstr>Η είσοδος της ΕΚ στην GATT</vt:lpstr>
      <vt:lpstr>Η είσοδος της ΕΚ στην GATT</vt:lpstr>
      <vt:lpstr>Η είσοδος της ΕΚ στην GATT</vt:lpstr>
      <vt:lpstr>Κανονισμός 2015/478 περί κοινού καθεστώτος εισαγωγών</vt:lpstr>
      <vt:lpstr>Κανονισμός 2015/478 περί κοινού καθεστώτος εισαγωγών</vt:lpstr>
      <vt:lpstr>Κανονισμός 2015/478 περί κοινού καθεστώτος εισαγωγών</vt:lpstr>
      <vt:lpstr>Κανονισμός 2015/479 περί κοινού καθεστώτος εξαγωγών</vt:lpstr>
      <vt:lpstr>Κανονισμός 2015/479 περί κοινού καθεστώτος εξαγωγών</vt:lpstr>
      <vt:lpstr>Κανονισμός 2016/1036 για μέτρα κατά του ντάμπινγκ</vt:lpstr>
      <vt:lpstr>Κανονισμός 2016/1036 για μέτρα κατά του ντάμπινγκ</vt:lpstr>
      <vt:lpstr>Κανονισμός 2016/1036 για μέτρα κατά του ντάμπινγκ</vt:lpstr>
      <vt:lpstr>Κανονισμός 2016/1036 για μέτρα αντεπιδοτήσεων</vt:lpstr>
      <vt:lpstr>Κανονισμός 2016/1036 για μέτρα αντεπιδοτήσεων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pargalias@gmail.com</dc:creator>
  <cp:lastModifiedBy>PANAGIOTIS ARGALIAS</cp:lastModifiedBy>
  <cp:revision>184</cp:revision>
  <dcterms:created xsi:type="dcterms:W3CDTF">2018-05-14T10:55:25Z</dcterms:created>
  <dcterms:modified xsi:type="dcterms:W3CDTF">2021-03-27T12:38:38Z</dcterms:modified>
</cp:coreProperties>
</file>