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l-GR"/>
          </a:p>
        </p:txBody>
      </p:sp>
      <p:sp>
        <p:nvSpPr>
          <p:cNvPr id="4" name="Θέση ημερομηνίας 3"/>
          <p:cNvSpPr>
            <a:spLocks noGrp="1"/>
          </p:cNvSpPr>
          <p:nvPr>
            <p:ph type="dt" sz="half" idx="10"/>
          </p:nvPr>
        </p:nvSpPr>
        <p:spPr/>
        <p:txBody>
          <a:bodyPr/>
          <a:lstStyle/>
          <a:p>
            <a:fld id="{AE523453-09FF-472A-B128-E3DC8FB5672D}" type="datetimeFigureOut">
              <a:rPr lang="el-GR" smtClean="0"/>
              <a:t>11/3/2025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C6139BD-A981-4A23-8CC7-2D353F7C9DB9}" type="slidenum">
              <a:rPr lang="el-GR" smtClean="0"/>
              <a:t>‹#›</a:t>
            </a:fld>
            <a:endParaRPr lang="el-GR"/>
          </a:p>
        </p:txBody>
      </p:sp>
    </p:spTree>
    <p:extLst>
      <p:ext uri="{BB962C8B-B14F-4D97-AF65-F5344CB8AC3E}">
        <p14:creationId xmlns:p14="http://schemas.microsoft.com/office/powerpoint/2010/main" val="4261022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E523453-09FF-472A-B128-E3DC8FB5672D}" type="datetimeFigureOut">
              <a:rPr lang="el-GR" smtClean="0"/>
              <a:t>11/3/2025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C6139BD-A981-4A23-8CC7-2D353F7C9DB9}" type="slidenum">
              <a:rPr lang="el-GR" smtClean="0"/>
              <a:t>‹#›</a:t>
            </a:fld>
            <a:endParaRPr lang="el-GR"/>
          </a:p>
        </p:txBody>
      </p:sp>
    </p:spTree>
    <p:extLst>
      <p:ext uri="{BB962C8B-B14F-4D97-AF65-F5344CB8AC3E}">
        <p14:creationId xmlns:p14="http://schemas.microsoft.com/office/powerpoint/2010/main" val="3785760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E523453-09FF-472A-B128-E3DC8FB5672D}" type="datetimeFigureOut">
              <a:rPr lang="el-GR" smtClean="0"/>
              <a:t>11/3/2025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C6139BD-A981-4A23-8CC7-2D353F7C9DB9}" type="slidenum">
              <a:rPr lang="el-GR" smtClean="0"/>
              <a:t>‹#›</a:t>
            </a:fld>
            <a:endParaRPr lang="el-GR"/>
          </a:p>
        </p:txBody>
      </p:sp>
    </p:spTree>
    <p:extLst>
      <p:ext uri="{BB962C8B-B14F-4D97-AF65-F5344CB8AC3E}">
        <p14:creationId xmlns:p14="http://schemas.microsoft.com/office/powerpoint/2010/main" val="114680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E523453-09FF-472A-B128-E3DC8FB5672D}" type="datetimeFigureOut">
              <a:rPr lang="el-GR" smtClean="0"/>
              <a:t>11/3/2025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C6139BD-A981-4A23-8CC7-2D353F7C9DB9}" type="slidenum">
              <a:rPr lang="el-GR" smtClean="0"/>
              <a:t>‹#›</a:t>
            </a:fld>
            <a:endParaRPr lang="el-GR"/>
          </a:p>
        </p:txBody>
      </p:sp>
    </p:spTree>
    <p:extLst>
      <p:ext uri="{BB962C8B-B14F-4D97-AF65-F5344CB8AC3E}">
        <p14:creationId xmlns:p14="http://schemas.microsoft.com/office/powerpoint/2010/main" val="3947390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Θέση ημερομηνίας 3"/>
          <p:cNvSpPr>
            <a:spLocks noGrp="1"/>
          </p:cNvSpPr>
          <p:nvPr>
            <p:ph type="dt" sz="half" idx="10"/>
          </p:nvPr>
        </p:nvSpPr>
        <p:spPr/>
        <p:txBody>
          <a:bodyPr/>
          <a:lstStyle/>
          <a:p>
            <a:fld id="{AE523453-09FF-472A-B128-E3DC8FB5672D}" type="datetimeFigureOut">
              <a:rPr lang="el-GR" smtClean="0"/>
              <a:t>11/3/2025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C6139BD-A981-4A23-8CC7-2D353F7C9DB9}" type="slidenum">
              <a:rPr lang="el-GR" smtClean="0"/>
              <a:t>‹#›</a:t>
            </a:fld>
            <a:endParaRPr lang="el-GR"/>
          </a:p>
        </p:txBody>
      </p:sp>
    </p:spTree>
    <p:extLst>
      <p:ext uri="{BB962C8B-B14F-4D97-AF65-F5344CB8AC3E}">
        <p14:creationId xmlns:p14="http://schemas.microsoft.com/office/powerpoint/2010/main" val="2841582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E523453-09FF-472A-B128-E3DC8FB5672D}" type="datetimeFigureOut">
              <a:rPr lang="el-GR" smtClean="0"/>
              <a:t>11/3/2025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C6139BD-A981-4A23-8CC7-2D353F7C9DB9}" type="slidenum">
              <a:rPr lang="el-GR" smtClean="0"/>
              <a:t>‹#›</a:t>
            </a:fld>
            <a:endParaRPr lang="el-GR"/>
          </a:p>
        </p:txBody>
      </p:sp>
    </p:spTree>
    <p:extLst>
      <p:ext uri="{BB962C8B-B14F-4D97-AF65-F5344CB8AC3E}">
        <p14:creationId xmlns:p14="http://schemas.microsoft.com/office/powerpoint/2010/main" val="946384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E523453-09FF-472A-B128-E3DC8FB5672D}" type="datetimeFigureOut">
              <a:rPr lang="el-GR" smtClean="0"/>
              <a:t>11/3/2025</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3C6139BD-A981-4A23-8CC7-2D353F7C9DB9}" type="slidenum">
              <a:rPr lang="el-GR" smtClean="0"/>
              <a:t>‹#›</a:t>
            </a:fld>
            <a:endParaRPr lang="el-GR"/>
          </a:p>
        </p:txBody>
      </p:sp>
    </p:spTree>
    <p:extLst>
      <p:ext uri="{BB962C8B-B14F-4D97-AF65-F5344CB8AC3E}">
        <p14:creationId xmlns:p14="http://schemas.microsoft.com/office/powerpoint/2010/main" val="1376159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E523453-09FF-472A-B128-E3DC8FB5672D}" type="datetimeFigureOut">
              <a:rPr lang="el-GR" smtClean="0"/>
              <a:t>11/3/2025</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3C6139BD-A981-4A23-8CC7-2D353F7C9DB9}" type="slidenum">
              <a:rPr lang="el-GR" smtClean="0"/>
              <a:t>‹#›</a:t>
            </a:fld>
            <a:endParaRPr lang="el-GR"/>
          </a:p>
        </p:txBody>
      </p:sp>
    </p:spTree>
    <p:extLst>
      <p:ext uri="{BB962C8B-B14F-4D97-AF65-F5344CB8AC3E}">
        <p14:creationId xmlns:p14="http://schemas.microsoft.com/office/powerpoint/2010/main" val="2659008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E523453-09FF-472A-B128-E3DC8FB5672D}" type="datetimeFigureOut">
              <a:rPr lang="el-GR" smtClean="0"/>
              <a:t>11/3/2025</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3C6139BD-A981-4A23-8CC7-2D353F7C9DB9}" type="slidenum">
              <a:rPr lang="el-GR" smtClean="0"/>
              <a:t>‹#›</a:t>
            </a:fld>
            <a:endParaRPr lang="el-GR"/>
          </a:p>
        </p:txBody>
      </p:sp>
    </p:spTree>
    <p:extLst>
      <p:ext uri="{BB962C8B-B14F-4D97-AF65-F5344CB8AC3E}">
        <p14:creationId xmlns:p14="http://schemas.microsoft.com/office/powerpoint/2010/main" val="3024126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AE523453-09FF-472A-B128-E3DC8FB5672D}" type="datetimeFigureOut">
              <a:rPr lang="el-GR" smtClean="0"/>
              <a:t>11/3/2025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C6139BD-A981-4A23-8CC7-2D353F7C9DB9}" type="slidenum">
              <a:rPr lang="el-GR" smtClean="0"/>
              <a:t>‹#›</a:t>
            </a:fld>
            <a:endParaRPr lang="el-GR"/>
          </a:p>
        </p:txBody>
      </p:sp>
    </p:spTree>
    <p:extLst>
      <p:ext uri="{BB962C8B-B14F-4D97-AF65-F5344CB8AC3E}">
        <p14:creationId xmlns:p14="http://schemas.microsoft.com/office/powerpoint/2010/main" val="3280440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AE523453-09FF-472A-B128-E3DC8FB5672D}" type="datetimeFigureOut">
              <a:rPr lang="el-GR" smtClean="0"/>
              <a:t>11/3/2025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C6139BD-A981-4A23-8CC7-2D353F7C9DB9}" type="slidenum">
              <a:rPr lang="el-GR" smtClean="0"/>
              <a:t>‹#›</a:t>
            </a:fld>
            <a:endParaRPr lang="el-GR"/>
          </a:p>
        </p:txBody>
      </p:sp>
    </p:spTree>
    <p:extLst>
      <p:ext uri="{BB962C8B-B14F-4D97-AF65-F5344CB8AC3E}">
        <p14:creationId xmlns:p14="http://schemas.microsoft.com/office/powerpoint/2010/main" val="1415890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23453-09FF-472A-B128-E3DC8FB5672D}" type="datetimeFigureOut">
              <a:rPr lang="el-GR" smtClean="0"/>
              <a:t>11/3/2025</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6139BD-A981-4A23-8CC7-2D353F7C9DB9}" type="slidenum">
              <a:rPr lang="el-GR" smtClean="0"/>
              <a:t>‹#›</a:t>
            </a:fld>
            <a:endParaRPr lang="el-GR"/>
          </a:p>
        </p:txBody>
      </p:sp>
    </p:spTree>
    <p:extLst>
      <p:ext uri="{BB962C8B-B14F-4D97-AF65-F5344CB8AC3E}">
        <p14:creationId xmlns:p14="http://schemas.microsoft.com/office/powerpoint/2010/main" val="874750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economist.com/content/global_debt_cloc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dirty="0" smtClean="0"/>
              <a:t>ΠΜΣ ‘ΟΙΚΟΝΟΜΙΑ και ΔΙΚΑΙΟ’</a:t>
            </a:r>
            <a:endParaRPr lang="el-GR" dirty="0"/>
          </a:p>
        </p:txBody>
      </p:sp>
      <p:sp>
        <p:nvSpPr>
          <p:cNvPr id="3" name="Υπότιτλος 2"/>
          <p:cNvSpPr>
            <a:spLocks noGrp="1"/>
          </p:cNvSpPr>
          <p:nvPr>
            <p:ph type="subTitle" idx="1"/>
          </p:nvPr>
        </p:nvSpPr>
        <p:spPr/>
        <p:txBody>
          <a:bodyPr>
            <a:normAutofit lnSpcReduction="10000"/>
          </a:bodyPr>
          <a:lstStyle/>
          <a:p>
            <a:endParaRPr lang="el-GR" dirty="0" smtClean="0"/>
          </a:p>
          <a:p>
            <a:endParaRPr lang="el-GR" dirty="0"/>
          </a:p>
          <a:p>
            <a:endParaRPr lang="el-GR" dirty="0" smtClean="0"/>
          </a:p>
          <a:p>
            <a:pPr algn="r"/>
            <a:r>
              <a:rPr lang="el-GR" b="1" dirty="0" err="1" smtClean="0"/>
              <a:t>Καθηγ</a:t>
            </a:r>
            <a:r>
              <a:rPr lang="el-GR" b="1" dirty="0" smtClean="0"/>
              <a:t>. Α. Γ. </a:t>
            </a:r>
            <a:r>
              <a:rPr lang="el-GR" b="1" dirty="0" err="1" smtClean="0"/>
              <a:t>Καρασαββόγλου</a:t>
            </a:r>
            <a:endParaRPr lang="el-GR" b="1" dirty="0"/>
          </a:p>
        </p:txBody>
      </p:sp>
    </p:spTree>
    <p:extLst>
      <p:ext uri="{BB962C8B-B14F-4D97-AF65-F5344CB8AC3E}">
        <p14:creationId xmlns:p14="http://schemas.microsoft.com/office/powerpoint/2010/main" val="2576366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p:cNvPicPr/>
          <p:nvPr/>
        </p:nvPicPr>
        <p:blipFill>
          <a:blip r:embed="rId2" cstate="print"/>
          <a:srcRect l="16985" t="8903" r="34082" b="16356"/>
          <a:stretch>
            <a:fillRect/>
          </a:stretch>
        </p:blipFill>
        <p:spPr bwMode="auto">
          <a:xfrm>
            <a:off x="1919536" y="548681"/>
            <a:ext cx="7704856" cy="5472608"/>
          </a:xfrm>
          <a:prstGeom prst="rect">
            <a:avLst/>
          </a:prstGeom>
          <a:noFill/>
          <a:ln w="9525">
            <a:noFill/>
            <a:miter lim="800000"/>
            <a:headEnd/>
            <a:tailEnd/>
          </a:ln>
        </p:spPr>
      </p:pic>
    </p:spTree>
    <p:extLst>
      <p:ext uri="{BB962C8B-B14F-4D97-AF65-F5344CB8AC3E}">
        <p14:creationId xmlns:p14="http://schemas.microsoft.com/office/powerpoint/2010/main" val="2355626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p:cNvPicPr/>
          <p:nvPr/>
        </p:nvPicPr>
        <p:blipFill>
          <a:blip r:embed="rId2" cstate="print"/>
          <a:srcRect l="17762" t="9938" r="33176" b="17805"/>
          <a:stretch>
            <a:fillRect/>
          </a:stretch>
        </p:blipFill>
        <p:spPr bwMode="auto">
          <a:xfrm>
            <a:off x="1847528" y="548680"/>
            <a:ext cx="7848872" cy="5328592"/>
          </a:xfrm>
          <a:prstGeom prst="rect">
            <a:avLst/>
          </a:prstGeom>
          <a:noFill/>
          <a:ln w="9525">
            <a:noFill/>
            <a:miter lim="800000"/>
            <a:headEnd/>
            <a:tailEnd/>
          </a:ln>
        </p:spPr>
      </p:pic>
    </p:spTree>
    <p:extLst>
      <p:ext uri="{BB962C8B-B14F-4D97-AF65-F5344CB8AC3E}">
        <p14:creationId xmlns:p14="http://schemas.microsoft.com/office/powerpoint/2010/main" val="384710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p:cNvPicPr/>
          <p:nvPr/>
        </p:nvPicPr>
        <p:blipFill>
          <a:blip r:embed="rId2" cstate="print"/>
          <a:srcRect l="15308" t="8282" r="33564" b="16563"/>
          <a:stretch>
            <a:fillRect/>
          </a:stretch>
        </p:blipFill>
        <p:spPr bwMode="auto">
          <a:xfrm>
            <a:off x="1775520" y="548681"/>
            <a:ext cx="7992888" cy="5616624"/>
          </a:xfrm>
          <a:prstGeom prst="rect">
            <a:avLst/>
          </a:prstGeom>
          <a:noFill/>
          <a:ln w="9525">
            <a:noFill/>
            <a:miter lim="800000"/>
            <a:headEnd/>
            <a:tailEnd/>
          </a:ln>
        </p:spPr>
      </p:pic>
    </p:spTree>
    <p:extLst>
      <p:ext uri="{BB962C8B-B14F-4D97-AF65-F5344CB8AC3E}">
        <p14:creationId xmlns:p14="http://schemas.microsoft.com/office/powerpoint/2010/main" val="1626356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351585" y="1114425"/>
            <a:ext cx="7200799" cy="4629150"/>
          </a:xfrm>
          <a:prstGeom prst="rect">
            <a:avLst/>
          </a:prstGeom>
          <a:noFill/>
          <a:ln w="9525">
            <a:noFill/>
            <a:miter lim="800000"/>
            <a:headEnd/>
            <a:tailEnd/>
          </a:ln>
        </p:spPr>
      </p:pic>
    </p:spTree>
    <p:extLst>
      <p:ext uri="{BB962C8B-B14F-4D97-AF65-F5344CB8AC3E}">
        <p14:creationId xmlns:p14="http://schemas.microsoft.com/office/powerpoint/2010/main" val="1143072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258862038_10223907318502465_7609857263721674820_n.jpg"/>
          <p:cNvPicPr>
            <a:picLocks noChangeAspect="1" noChangeArrowheads="1"/>
          </p:cNvPicPr>
          <p:nvPr/>
        </p:nvPicPr>
        <p:blipFill>
          <a:blip r:embed="rId2" cstate="print"/>
          <a:srcRect/>
          <a:stretch>
            <a:fillRect/>
          </a:stretch>
        </p:blipFill>
        <p:spPr bwMode="auto">
          <a:xfrm>
            <a:off x="226503" y="188640"/>
            <a:ext cx="11895589" cy="6669360"/>
          </a:xfrm>
          <a:prstGeom prst="rect">
            <a:avLst/>
          </a:prstGeom>
          <a:noFill/>
        </p:spPr>
      </p:pic>
    </p:spTree>
    <p:extLst>
      <p:ext uri="{BB962C8B-B14F-4D97-AF65-F5344CB8AC3E}">
        <p14:creationId xmlns:p14="http://schemas.microsoft.com/office/powerpoint/2010/main" val="320274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377505"/>
            <a:ext cx="10515600" cy="5799458"/>
          </a:xfrm>
        </p:spPr>
        <p:txBody>
          <a:bodyPr/>
          <a:lstStyle/>
          <a:p>
            <a:r>
              <a:rPr lang="el-GR" dirty="0" smtClean="0"/>
              <a:t>Καμία οικονομία δεν ζει, δεν υπάρχει και δεν αναπνέει μόνη της. Οι συναλλαγές βρίσκονται στην ημερήσια διάταξη.</a:t>
            </a:r>
          </a:p>
          <a:p>
            <a:r>
              <a:rPr lang="el-GR" dirty="0" smtClean="0"/>
              <a:t>Αλλά τι είδους συναλλαγές και με ποια κριτήρια? (απόλυτο, συγκριτικό πλεονέκτημα)</a:t>
            </a:r>
          </a:p>
          <a:p>
            <a:r>
              <a:rPr lang="el-GR" dirty="0" smtClean="0"/>
              <a:t>Το φαινόμενο της παγκοσμιοποίησης, αλλά και στοιχεία </a:t>
            </a:r>
            <a:r>
              <a:rPr lang="el-GR" dirty="0" err="1" smtClean="0"/>
              <a:t>απο</a:t>
            </a:r>
            <a:r>
              <a:rPr lang="el-GR" dirty="0" smtClean="0"/>
              <a:t>-παγκοσμιοποίησης και προστατευτισμού</a:t>
            </a:r>
          </a:p>
          <a:p>
            <a:r>
              <a:rPr lang="el-GR" dirty="0" smtClean="0"/>
              <a:t>Την ίδια στιγμή: περιφερειακές συνεργασίες/περιφερειακή ολοκλήρωση σε παγκόσμιο επίπεδο</a:t>
            </a:r>
          </a:p>
          <a:p>
            <a:endParaRPr lang="el-GR" dirty="0" smtClean="0"/>
          </a:p>
          <a:p>
            <a:endParaRPr lang="el-GR" dirty="0" smtClean="0"/>
          </a:p>
          <a:p>
            <a:pPr marL="0" indent="0">
              <a:buNone/>
            </a:pPr>
            <a:endParaRPr lang="el-GR" dirty="0"/>
          </a:p>
        </p:txBody>
      </p:sp>
    </p:spTree>
    <p:extLst>
      <p:ext uri="{BB962C8B-B14F-4D97-AF65-F5344CB8AC3E}">
        <p14:creationId xmlns:p14="http://schemas.microsoft.com/office/powerpoint/2010/main" val="1198648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3 - Εικόνα"/>
          <p:cNvPicPr>
            <a:picLocks noChangeAspect="1" noChangeArrowheads="1"/>
          </p:cNvPicPr>
          <p:nvPr/>
        </p:nvPicPr>
        <p:blipFill>
          <a:blip r:embed="rId2">
            <a:extLst>
              <a:ext uri="{28A0092B-C50C-407E-A947-70E740481C1C}">
                <a14:useLocalDpi xmlns:a14="http://schemas.microsoft.com/office/drawing/2010/main" val="0"/>
              </a:ext>
            </a:extLst>
          </a:blip>
          <a:srcRect l="15582" t="9778" r="13158" b="17999"/>
          <a:stretch>
            <a:fillRect/>
          </a:stretch>
        </p:blipFill>
        <p:spPr bwMode="auto">
          <a:xfrm>
            <a:off x="1919289" y="620713"/>
            <a:ext cx="835342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1952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3 - Εικόνα"/>
          <p:cNvPicPr>
            <a:picLocks noChangeAspect="1" noChangeArrowheads="1"/>
          </p:cNvPicPr>
          <p:nvPr/>
        </p:nvPicPr>
        <p:blipFill>
          <a:blip r:embed="rId2">
            <a:extLst>
              <a:ext uri="{28A0092B-C50C-407E-A947-70E740481C1C}">
                <a14:useLocalDpi xmlns:a14="http://schemas.microsoft.com/office/drawing/2010/main" val="0"/>
              </a:ext>
            </a:extLst>
          </a:blip>
          <a:srcRect l="15022" t="8444" r="13434" b="8667"/>
          <a:stretch>
            <a:fillRect/>
          </a:stretch>
        </p:blipFill>
        <p:spPr bwMode="auto">
          <a:xfrm>
            <a:off x="1524000" y="115888"/>
            <a:ext cx="9144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282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3 - Εικόνα"/>
          <p:cNvPicPr>
            <a:picLocks noChangeAspect="1" noChangeArrowheads="1"/>
          </p:cNvPicPr>
          <p:nvPr/>
        </p:nvPicPr>
        <p:blipFill>
          <a:blip r:embed="rId2">
            <a:extLst>
              <a:ext uri="{28A0092B-C50C-407E-A947-70E740481C1C}">
                <a14:useLocalDpi xmlns:a14="http://schemas.microsoft.com/office/drawing/2010/main" val="0"/>
              </a:ext>
            </a:extLst>
          </a:blip>
          <a:srcRect l="15161" t="8667" r="13434" b="4443"/>
          <a:stretch>
            <a:fillRect/>
          </a:stretch>
        </p:blipFill>
        <p:spPr bwMode="auto">
          <a:xfrm>
            <a:off x="1524001" y="1"/>
            <a:ext cx="8893175"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397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3 - Εικόνα"/>
          <p:cNvPicPr>
            <a:picLocks noChangeAspect="1" noChangeArrowheads="1"/>
          </p:cNvPicPr>
          <p:nvPr/>
        </p:nvPicPr>
        <p:blipFill>
          <a:blip r:embed="rId2">
            <a:extLst>
              <a:ext uri="{28A0092B-C50C-407E-A947-70E740481C1C}">
                <a14:useLocalDpi xmlns:a14="http://schemas.microsoft.com/office/drawing/2010/main" val="0"/>
              </a:ext>
            </a:extLst>
          </a:blip>
          <a:srcRect l="15167" t="8667" r="13573" b="15111"/>
          <a:stretch>
            <a:fillRect/>
          </a:stretch>
        </p:blipFill>
        <p:spPr bwMode="auto">
          <a:xfrm>
            <a:off x="1774825" y="188913"/>
            <a:ext cx="86423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443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Ορισμένες παραδοχές</a:t>
            </a:r>
            <a:endParaRPr lang="el-GR" dirty="0"/>
          </a:p>
        </p:txBody>
      </p:sp>
      <p:sp>
        <p:nvSpPr>
          <p:cNvPr id="3" name="Θέση περιεχομένου 2"/>
          <p:cNvSpPr>
            <a:spLocks noGrp="1"/>
          </p:cNvSpPr>
          <p:nvPr>
            <p:ph idx="1"/>
          </p:nvPr>
        </p:nvSpPr>
        <p:spPr/>
        <p:txBody>
          <a:bodyPr/>
          <a:lstStyle/>
          <a:p>
            <a:r>
              <a:rPr lang="el-GR" dirty="0" smtClean="0"/>
              <a:t>Ζητούμενο: ανάπτυξη μιας οικονομίας</a:t>
            </a:r>
          </a:p>
          <a:p>
            <a:r>
              <a:rPr lang="el-GR" dirty="0" smtClean="0"/>
              <a:t>Τι ανάπτυξη? Μέτρηση της ανάπτυξης (ΑΕΠ, ΚΚ ΑΕΠ, βιώσιμη ανάπτυξη)</a:t>
            </a:r>
          </a:p>
          <a:p>
            <a:pPr marL="0" indent="0">
              <a:buNone/>
            </a:pPr>
            <a:endParaRPr lang="el-GR" dirty="0" smtClean="0"/>
          </a:p>
          <a:p>
            <a:endParaRPr lang="el-GR" dirty="0"/>
          </a:p>
          <a:p>
            <a:pPr marL="0" indent="0">
              <a:buNone/>
            </a:pPr>
            <a:endParaRPr lang="el-GR" dirty="0"/>
          </a:p>
        </p:txBody>
      </p:sp>
      <p:pic>
        <p:nvPicPr>
          <p:cNvPr id="4" name="Εικόνα 3"/>
          <p:cNvPicPr/>
          <p:nvPr/>
        </p:nvPicPr>
        <p:blipFill rotWithShape="1">
          <a:blip r:embed="rId2"/>
          <a:srcRect l="18059" t="14816" r="35704" b="3172"/>
          <a:stretch/>
        </p:blipFill>
        <p:spPr bwMode="auto">
          <a:xfrm>
            <a:off x="2482442" y="3423112"/>
            <a:ext cx="6602835" cy="30951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50390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3 - Εικόνα"/>
          <p:cNvPicPr>
            <a:picLocks noChangeAspect="1" noChangeArrowheads="1"/>
          </p:cNvPicPr>
          <p:nvPr/>
        </p:nvPicPr>
        <p:blipFill>
          <a:blip r:embed="rId2">
            <a:extLst>
              <a:ext uri="{28A0092B-C50C-407E-A947-70E740481C1C}">
                <a14:useLocalDpi xmlns:a14="http://schemas.microsoft.com/office/drawing/2010/main" val="0"/>
              </a:ext>
            </a:extLst>
          </a:blip>
          <a:srcRect l="15582" t="10445" r="13295" b="6223"/>
          <a:stretch>
            <a:fillRect/>
          </a:stretch>
        </p:blipFill>
        <p:spPr bwMode="auto">
          <a:xfrm>
            <a:off x="1631950" y="260350"/>
            <a:ext cx="8928100"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428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3 - Εικόνα"/>
          <p:cNvPicPr>
            <a:picLocks noChangeAspect="1" noChangeArrowheads="1"/>
          </p:cNvPicPr>
          <p:nvPr/>
        </p:nvPicPr>
        <p:blipFill>
          <a:blip r:embed="rId2">
            <a:extLst>
              <a:ext uri="{28A0092B-C50C-407E-A947-70E740481C1C}">
                <a14:useLocalDpi xmlns:a14="http://schemas.microsoft.com/office/drawing/2010/main" val="0"/>
              </a:ext>
            </a:extLst>
          </a:blip>
          <a:srcRect l="15305" t="8444" r="13158" b="30000"/>
          <a:stretch>
            <a:fillRect/>
          </a:stretch>
        </p:blipFill>
        <p:spPr bwMode="auto">
          <a:xfrm>
            <a:off x="1774825" y="188914"/>
            <a:ext cx="8642350"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484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3 - Εικόνα"/>
          <p:cNvPicPr>
            <a:picLocks noChangeAspect="1" noChangeArrowheads="1"/>
          </p:cNvPicPr>
          <p:nvPr/>
        </p:nvPicPr>
        <p:blipFill>
          <a:blip r:embed="rId2">
            <a:extLst>
              <a:ext uri="{28A0092B-C50C-407E-A947-70E740481C1C}">
                <a14:useLocalDpi xmlns:a14="http://schemas.microsoft.com/office/drawing/2010/main" val="0"/>
              </a:ext>
            </a:extLst>
          </a:blip>
          <a:srcRect l="16685" t="10001" r="15237" b="16222"/>
          <a:stretch>
            <a:fillRect/>
          </a:stretch>
        </p:blipFill>
        <p:spPr bwMode="auto">
          <a:xfrm>
            <a:off x="2063750" y="908050"/>
            <a:ext cx="78486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144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74825" y="1"/>
            <a:ext cx="8724900" cy="765175"/>
          </a:xfrm>
        </p:spPr>
        <p:txBody>
          <a:bodyPr/>
          <a:lstStyle/>
          <a:p>
            <a:pPr algn="ctr">
              <a:defRPr/>
            </a:pPr>
            <a:r>
              <a:rPr lang="el-GR" sz="2400" dirty="0"/>
              <a:t>Σημαντικοί Περιφερειακοί Οικονομικοί Οργανισμοί</a:t>
            </a:r>
          </a:p>
        </p:txBody>
      </p:sp>
      <p:pic>
        <p:nvPicPr>
          <p:cNvPr id="30723" name="3 - Θέση περιεχομένου"/>
          <p:cNvPicPr>
            <a:picLocks noGrp="1"/>
          </p:cNvPicPr>
          <p:nvPr>
            <p:ph idx="1"/>
          </p:nvPr>
        </p:nvPicPr>
        <p:blipFill>
          <a:blip r:embed="rId2">
            <a:extLst>
              <a:ext uri="{28A0092B-C50C-407E-A947-70E740481C1C}">
                <a14:useLocalDpi xmlns:a14="http://schemas.microsoft.com/office/drawing/2010/main" val="0"/>
              </a:ext>
            </a:extLst>
          </a:blip>
          <a:srcRect l="21561" t="9332" r="28551" b="7111"/>
          <a:stretch>
            <a:fillRect/>
          </a:stretch>
        </p:blipFill>
        <p:spPr>
          <a:xfrm>
            <a:off x="1524000" y="836614"/>
            <a:ext cx="9144000" cy="6021387"/>
          </a:xfrm>
        </p:spPr>
      </p:pic>
    </p:spTree>
    <p:extLst>
      <p:ext uri="{BB962C8B-B14F-4D97-AF65-F5344CB8AC3E}">
        <p14:creationId xmlns:p14="http://schemas.microsoft.com/office/powerpoint/2010/main" val="974479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l-GR" sz="3200" u="sng" dirty="0">
                <a:solidFill>
                  <a:schemeClr val="tx2">
                    <a:satMod val="130000"/>
                  </a:schemeClr>
                </a:solidFill>
                <a:latin typeface="Times New Roman" pitchFamily="18" charset="0"/>
                <a:cs typeface="Times New Roman" pitchFamily="18" charset="0"/>
              </a:rPr>
              <a:t>Περιφερειακές Συνεργασίες ανά τον Κόσμο</a:t>
            </a:r>
          </a:p>
        </p:txBody>
      </p:sp>
      <p:pic>
        <p:nvPicPr>
          <p:cNvPr id="4" name="3 - Θέση περιεχομένου" descr="Regional_Organizations_Map.png"/>
          <p:cNvPicPr>
            <a:picLocks noGrp="1" noChangeAspect="1"/>
          </p:cNvPicPr>
          <p:nvPr>
            <p:ph idx="1"/>
          </p:nvPr>
        </p:nvPicPr>
        <p:blipFill>
          <a:blip r:embed="rId2"/>
          <a:stretch>
            <a:fillRect/>
          </a:stretch>
        </p:blipFill>
        <p:spPr>
          <a:xfrm>
            <a:off x="2711451" y="1484314"/>
            <a:ext cx="7777163" cy="5113337"/>
          </a:xfrm>
          <a:effectLst>
            <a:outerShdw blurRad="190500" algn="tl" rotWithShape="0">
              <a:srgbClr val="000000">
                <a:alpha val="70000"/>
              </a:srgbClr>
            </a:outerShdw>
          </a:effectLst>
        </p:spPr>
      </p:pic>
    </p:spTree>
    <p:extLst>
      <p:ext uri="{BB962C8B-B14F-4D97-AF65-F5344CB8AC3E}">
        <p14:creationId xmlns:p14="http://schemas.microsoft.com/office/powerpoint/2010/main" val="18277997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74826" y="115888"/>
            <a:ext cx="8651875" cy="1143000"/>
          </a:xfrm>
        </p:spPr>
        <p:txBody>
          <a:bodyPr/>
          <a:lstStyle/>
          <a:p>
            <a:pPr algn="ctr">
              <a:defRPr/>
            </a:pPr>
            <a:r>
              <a:rPr lang="el-GR" sz="2800" dirty="0"/>
              <a:t>Οι χώρες του </a:t>
            </a:r>
            <a:r>
              <a:rPr lang="en-US" sz="2800" dirty="0"/>
              <a:t>APEC- </a:t>
            </a:r>
            <a:r>
              <a:rPr lang="el-GR" sz="2800" b="1" dirty="0"/>
              <a:t>Οικονομική Συνεργασία Ασίας</a:t>
            </a:r>
            <a:r>
              <a:rPr lang="en-US" sz="2800" b="1" dirty="0"/>
              <a:t> </a:t>
            </a:r>
            <a:r>
              <a:rPr lang="el-GR" sz="2800" b="1" dirty="0"/>
              <a:t>Ειρηνικού</a:t>
            </a:r>
            <a:r>
              <a:rPr lang="el-GR" sz="2800" dirty="0"/>
              <a:t> (</a:t>
            </a:r>
            <a:r>
              <a:rPr lang="de-DE" sz="2800" b="1" dirty="0"/>
              <a:t>APEC</a:t>
            </a:r>
            <a:r>
              <a:rPr lang="de-DE" sz="2800" dirty="0"/>
              <a:t>)</a:t>
            </a:r>
            <a:r>
              <a:rPr lang="el-GR" sz="2800" dirty="0"/>
              <a:t>-ΟΣΑΕ</a:t>
            </a:r>
          </a:p>
        </p:txBody>
      </p:sp>
      <p:pic>
        <p:nvPicPr>
          <p:cNvPr id="38915" name="4 - Θέση περιεχομένου"/>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631951" y="1341438"/>
            <a:ext cx="8856663" cy="5256212"/>
          </a:xfrm>
        </p:spPr>
      </p:pic>
    </p:spTree>
    <p:extLst>
      <p:ext uri="{BB962C8B-B14F-4D97-AF65-F5344CB8AC3E}">
        <p14:creationId xmlns:p14="http://schemas.microsoft.com/office/powerpoint/2010/main" val="3105574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2 - Θέση περιεχομένου"/>
          <p:cNvSpPr>
            <a:spLocks noGrp="1"/>
          </p:cNvSpPr>
          <p:nvPr>
            <p:ph idx="1"/>
          </p:nvPr>
        </p:nvSpPr>
        <p:spPr/>
        <p:txBody>
          <a:bodyPr/>
          <a:lstStyle/>
          <a:p>
            <a:r>
              <a:rPr lang="el-GR" altLang="el-GR" smtClean="0">
                <a:latin typeface="Times New Roman" panose="02020603050405020304" pitchFamily="18" charset="0"/>
                <a:cs typeface="Times New Roman" panose="02020603050405020304" pitchFamily="18" charset="0"/>
              </a:rPr>
              <a:t>21 χώρες - μέλη των</a:t>
            </a:r>
            <a:r>
              <a:rPr lang="en-US" altLang="el-GR" smtClean="0">
                <a:latin typeface="Times New Roman" panose="02020603050405020304" pitchFamily="18" charset="0"/>
                <a:cs typeface="Times New Roman" panose="02020603050405020304" pitchFamily="18" charset="0"/>
              </a:rPr>
              <a:t> </a:t>
            </a:r>
            <a:r>
              <a:rPr lang="el-GR" altLang="el-GR" smtClean="0">
                <a:latin typeface="Times New Roman" panose="02020603050405020304" pitchFamily="18" charset="0"/>
                <a:cs typeface="Times New Roman" panose="02020603050405020304" pitchFamily="18" charset="0"/>
              </a:rPr>
              <a:t>κρατών του Ειρηνικού</a:t>
            </a:r>
            <a:endParaRPr lang="en-US" altLang="el-GR" smtClean="0">
              <a:latin typeface="Times New Roman" panose="02020603050405020304" pitchFamily="18" charset="0"/>
              <a:cs typeface="Times New Roman" panose="02020603050405020304" pitchFamily="18" charset="0"/>
            </a:endParaRPr>
          </a:p>
          <a:p>
            <a:r>
              <a:rPr lang="el-GR" altLang="el-GR" smtClean="0">
                <a:latin typeface="Times New Roman" panose="02020603050405020304" pitchFamily="18" charset="0"/>
                <a:cs typeface="Times New Roman" panose="02020603050405020304" pitchFamily="18" charset="0"/>
              </a:rPr>
              <a:t>ανεπτυγμένες όσο και αναπτυσσόμενες οικονομίες</a:t>
            </a:r>
          </a:p>
          <a:p>
            <a:r>
              <a:rPr lang="el-GR" altLang="el-GR" smtClean="0">
                <a:latin typeface="Times New Roman" panose="02020603050405020304" pitchFamily="18" charset="0"/>
                <a:cs typeface="Times New Roman" panose="02020603050405020304" pitchFamily="18" charset="0"/>
              </a:rPr>
              <a:t>ΗΠΑ-Κίνα-Ρωσία: Αντιτιθέμενα συμφέροντα?</a:t>
            </a:r>
          </a:p>
        </p:txBody>
      </p:sp>
    </p:spTree>
    <p:extLst>
      <p:ext uri="{BB962C8B-B14F-4D97-AF65-F5344CB8AC3E}">
        <p14:creationId xmlns:p14="http://schemas.microsoft.com/office/powerpoint/2010/main" val="3943882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74826" y="115888"/>
            <a:ext cx="8651875" cy="792162"/>
          </a:xfrm>
        </p:spPr>
        <p:txBody>
          <a:bodyPr/>
          <a:lstStyle/>
          <a:p>
            <a:pPr algn="ctr">
              <a:defRPr/>
            </a:pPr>
            <a:r>
              <a:rPr lang="el-GR" dirty="0" smtClean="0"/>
              <a:t>Οι χώρες του </a:t>
            </a:r>
            <a:r>
              <a:rPr lang="en-US" dirty="0" smtClean="0"/>
              <a:t>BRICS</a:t>
            </a:r>
            <a:endParaRPr lang="el-GR" dirty="0"/>
          </a:p>
        </p:txBody>
      </p:sp>
      <p:sp>
        <p:nvSpPr>
          <p:cNvPr id="40963" name="2 - Θέση περιεχομένου"/>
          <p:cNvSpPr>
            <a:spLocks noGrp="1"/>
          </p:cNvSpPr>
          <p:nvPr>
            <p:ph idx="1"/>
          </p:nvPr>
        </p:nvSpPr>
        <p:spPr>
          <a:xfrm>
            <a:off x="1631950" y="1125538"/>
            <a:ext cx="8826500" cy="5543550"/>
          </a:xfrm>
        </p:spPr>
        <p:txBody>
          <a:bodyPr/>
          <a:lstStyle/>
          <a:p>
            <a:r>
              <a:rPr lang="de-DE" altLang="el-GR" sz="1600"/>
              <a:t>(</a:t>
            </a:r>
            <a:r>
              <a:rPr lang="de-DE" altLang="el-GR" sz="1600" b="1"/>
              <a:t>B</a:t>
            </a:r>
            <a:r>
              <a:rPr lang="de-DE" altLang="el-GR" sz="1600"/>
              <a:t>razil, </a:t>
            </a:r>
            <a:r>
              <a:rPr lang="de-DE" altLang="el-GR" sz="1600" b="1"/>
              <a:t>R</a:t>
            </a:r>
            <a:r>
              <a:rPr lang="de-DE" altLang="el-GR" sz="1600"/>
              <a:t>ussia, </a:t>
            </a:r>
            <a:r>
              <a:rPr lang="de-DE" altLang="el-GR" sz="1600" b="1"/>
              <a:t>I</a:t>
            </a:r>
            <a:r>
              <a:rPr lang="de-DE" altLang="el-GR" sz="1600"/>
              <a:t>ndia, </a:t>
            </a:r>
            <a:r>
              <a:rPr lang="de-DE" altLang="el-GR" sz="1600" b="1"/>
              <a:t>C</a:t>
            </a:r>
            <a:r>
              <a:rPr lang="de-DE" altLang="el-GR" sz="1600"/>
              <a:t>hina, and </a:t>
            </a:r>
            <a:r>
              <a:rPr lang="de-DE" altLang="el-GR" sz="1600" b="1"/>
              <a:t>S</a:t>
            </a:r>
            <a:r>
              <a:rPr lang="de-DE" altLang="el-GR" sz="1600"/>
              <a:t>outh Africa)</a:t>
            </a:r>
            <a:r>
              <a:rPr lang="el-GR" altLang="el-GR" sz="1600"/>
              <a:t>. Παρατηρήτριες χώρες: </a:t>
            </a:r>
            <a:r>
              <a:rPr lang="el-GR" altLang="el-GR" sz="1600" b="1"/>
              <a:t>Ταϊλάνδη, Μεξικό, Αίγυπτος, Γουινέα και Τατζικιστάν</a:t>
            </a:r>
            <a:r>
              <a:rPr lang="el-GR" altLang="el-GR" sz="1600"/>
              <a:t>, καθώς είναι υπό συζήτηση ένα σχέδιο “BRICS Plus” για μια ενδεχόμενη επέκταση της ένωσης σε νέα μέλη.</a:t>
            </a:r>
            <a:endParaRPr lang="de-DE" altLang="el-GR" sz="1600"/>
          </a:p>
          <a:p>
            <a:endParaRPr lang="el-GR" altLang="el-GR" sz="1600"/>
          </a:p>
          <a:p>
            <a:endParaRPr lang="el-GR" altLang="el-GR" smtClean="0"/>
          </a:p>
        </p:txBody>
      </p:sp>
      <p:pic>
        <p:nvPicPr>
          <p:cNvPr id="40964" name="3 - Εικόνα"/>
          <p:cNvPicPr>
            <a:picLocks noChangeAspect="1" noChangeArrowheads="1"/>
          </p:cNvPicPr>
          <p:nvPr/>
        </p:nvPicPr>
        <p:blipFill>
          <a:blip r:embed="rId2">
            <a:extLst>
              <a:ext uri="{28A0092B-C50C-407E-A947-70E740481C1C}">
                <a14:useLocalDpi xmlns:a14="http://schemas.microsoft.com/office/drawing/2010/main" val="0"/>
              </a:ext>
            </a:extLst>
          </a:blip>
          <a:srcRect l="27921" t="24445" r="27995" b="37111"/>
          <a:stretch>
            <a:fillRect/>
          </a:stretch>
        </p:blipFill>
        <p:spPr bwMode="auto">
          <a:xfrm>
            <a:off x="2640014" y="2349501"/>
            <a:ext cx="7704137"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094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402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3 - Θέση περιεχομένου"/>
          <p:cNvPicPr>
            <a:picLocks noGrp="1"/>
          </p:cNvPicPr>
          <p:nvPr>
            <p:ph idx="1"/>
          </p:nvPr>
        </p:nvPicPr>
        <p:blipFill>
          <a:blip r:embed="rId2">
            <a:extLst>
              <a:ext uri="{28A0092B-C50C-407E-A947-70E740481C1C}">
                <a14:useLocalDpi xmlns:a14="http://schemas.microsoft.com/office/drawing/2010/main" val="0"/>
              </a:ext>
            </a:extLst>
          </a:blip>
          <a:srcRect l="29044" t="24222" r="28374" b="26311"/>
          <a:stretch>
            <a:fillRect/>
          </a:stretch>
        </p:blipFill>
        <p:spPr>
          <a:xfrm>
            <a:off x="1703388" y="1"/>
            <a:ext cx="8964612" cy="6524625"/>
          </a:xfrm>
        </p:spPr>
      </p:pic>
    </p:spTree>
    <p:extLst>
      <p:ext uri="{BB962C8B-B14F-4D97-AF65-F5344CB8AC3E}">
        <p14:creationId xmlns:p14="http://schemas.microsoft.com/office/powerpoint/2010/main" val="3717894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419450"/>
            <a:ext cx="10515600" cy="5757513"/>
          </a:xfrm>
        </p:spPr>
        <p:txBody>
          <a:bodyPr/>
          <a:lstStyle/>
          <a:p>
            <a:r>
              <a:rPr lang="el-GR" dirty="0" smtClean="0"/>
              <a:t>Η πορεία μιας οικονομίας δεν είναι </a:t>
            </a:r>
            <a:r>
              <a:rPr lang="el-GR" dirty="0" err="1" smtClean="0"/>
              <a:t>μονοδρομική</a:t>
            </a:r>
            <a:r>
              <a:rPr lang="el-GR" dirty="0" smtClean="0"/>
              <a:t>, αέναα θετική και χωρίς πισωγυρίσματα (διακυμάνσεις, κρίσεις, ρόλος του κράτους)</a:t>
            </a:r>
          </a:p>
          <a:p>
            <a:r>
              <a:rPr lang="el-GR" dirty="0" smtClean="0"/>
              <a:t>Δημόσιο χρέος και δημοσιονομικό έλλειμμα</a:t>
            </a:r>
          </a:p>
          <a:p>
            <a:r>
              <a:rPr lang="el-GR" dirty="0" smtClean="0"/>
              <a:t>Κρίση χρέους (Ελλάδα, Ευρώπη, παγκόσμια)</a:t>
            </a:r>
          </a:p>
          <a:p>
            <a:endParaRPr lang="el-GR" dirty="0"/>
          </a:p>
        </p:txBody>
      </p:sp>
    </p:spTree>
    <p:extLst>
      <p:ext uri="{BB962C8B-B14F-4D97-AF65-F5344CB8AC3E}">
        <p14:creationId xmlns:p14="http://schemas.microsoft.com/office/powerpoint/2010/main" val="768664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2 - Θέση περιεχομένου"/>
          <p:cNvSpPr>
            <a:spLocks noGrp="1"/>
          </p:cNvSpPr>
          <p:nvPr>
            <p:ph idx="1"/>
          </p:nvPr>
        </p:nvSpPr>
        <p:spPr>
          <a:xfrm>
            <a:off x="1774826" y="333376"/>
            <a:ext cx="8651875" cy="6119813"/>
          </a:xfrm>
        </p:spPr>
        <p:txBody>
          <a:bodyPr/>
          <a:lstStyle/>
          <a:p>
            <a:r>
              <a:rPr lang="el-GR" altLang="el-GR" sz="2000">
                <a:latin typeface="Times New Roman" panose="02020603050405020304" pitchFamily="18" charset="0"/>
                <a:cs typeface="Times New Roman" panose="02020603050405020304" pitchFamily="18" charset="0"/>
              </a:rPr>
              <a:t>κορυφαίες αναδυόμενες οικονομίες</a:t>
            </a:r>
          </a:p>
          <a:p>
            <a:r>
              <a:rPr lang="el-GR" altLang="el-GR" sz="2000">
                <a:latin typeface="Times New Roman" panose="02020603050405020304" pitchFamily="18" charset="0"/>
                <a:cs typeface="Times New Roman" panose="02020603050405020304" pitchFamily="18" charset="0"/>
              </a:rPr>
              <a:t>ίδρυση 2009</a:t>
            </a:r>
          </a:p>
          <a:p>
            <a:pPr>
              <a:buFont typeface="Wingdings 2" panose="05020102010507070707" pitchFamily="18" charset="2"/>
              <a:buNone/>
            </a:pPr>
            <a:r>
              <a:rPr lang="el-GR" altLang="el-GR" sz="2000">
                <a:latin typeface="Times New Roman" panose="02020603050405020304" pitchFamily="18" charset="0"/>
                <a:cs typeface="Times New Roman" panose="02020603050405020304" pitchFamily="18" charset="0"/>
              </a:rPr>
              <a:t>Τον Μάρτιο του 2013, οι πέντε χώρες συζήτησαν την </a:t>
            </a:r>
            <a:r>
              <a:rPr lang="el-GR" altLang="el-GR" sz="2000" b="1">
                <a:latin typeface="Times New Roman" panose="02020603050405020304" pitchFamily="18" charset="0"/>
                <a:cs typeface="Times New Roman" panose="02020603050405020304" pitchFamily="18" charset="0"/>
              </a:rPr>
              <a:t>δημιουργία μίας αυτόνομης Νέας Αναπτυξιακής Τράπεζας (NDB)</a:t>
            </a:r>
            <a:r>
              <a:rPr lang="el-GR" altLang="el-GR" sz="2000">
                <a:latin typeface="Times New Roman" panose="02020603050405020304" pitchFamily="18" charset="0"/>
                <a:cs typeface="Times New Roman" panose="02020603050405020304" pitchFamily="18" charset="0"/>
              </a:rPr>
              <a:t> που θα χρηματοδοτεί κυρίως έργα υποδομής και θα έχει αρχικό κεφάλαιο 50 δισεκατομμύρια δολάρια, 10 δισεκατομμύρια από κάθε χώρα. Την συμφωνία χαιρέτησε η Παγκόσμια Τράπεζα, δηλώνοντας έτοιμη να συνεργαστεί στενά με τη νέα τράπεζα. Η συμφωνία για την ίδρυση της, ύστερα από την επίλυση διαφωνιών πάνω σε οργανωτικά θέματα, ευοδώθηκε τελικά το 2014.</a:t>
            </a:r>
          </a:p>
          <a:p>
            <a:pPr>
              <a:buFont typeface="Wingdings 2" panose="05020102010507070707" pitchFamily="18" charset="2"/>
              <a:buNone/>
            </a:pPr>
            <a:r>
              <a:rPr lang="el-GR" altLang="el-GR" sz="2000">
                <a:latin typeface="Times New Roman" panose="02020603050405020304" pitchFamily="18" charset="0"/>
                <a:cs typeface="Times New Roman" panose="02020603050405020304" pitchFamily="18" charset="0"/>
              </a:rPr>
              <a:t>Το αρχικό κεφάλαιο της τράπεζας κυμαίνεται μεταξύ των 40 με 80 δισεκατομμυρίων ευρώ, με κεντρική θέση να κατέχει η Κίνα ως ο μεγαλύτερος κάτοχος συναλλαγματικών αποθεμάτων. Η έδρα της συμφωνήθηκε να βρίσκεται στη Σανγκάη ενώ την προεδρία της για τα πρώτα 5 χρόνια θα αναλάβει η Ινδία. Παράλληλα συμφωνήθηκε η δημιουργία ενός αποθεματικού ταμείου ασφαλείας, με διαθέσιμα 75 με 100 δισεκατομμύρια ευρώ, στο οποίο θα μπορούν να προσφύγουν οι 5 χώρες σε περίπτωση προβλημάτων με τους ισολογισμούς τους. Η τράπεζα θα επενδύσει σε έργα ανάπτυξης στα κράτη-μέλη της ένωσης</a:t>
            </a:r>
          </a:p>
        </p:txBody>
      </p:sp>
    </p:spTree>
    <p:extLst>
      <p:ext uri="{BB962C8B-B14F-4D97-AF65-F5344CB8AC3E}">
        <p14:creationId xmlns:p14="http://schemas.microsoft.com/office/powerpoint/2010/main" val="170771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2 - Θέση περιεχομένου"/>
          <p:cNvSpPr>
            <a:spLocks noGrp="1"/>
          </p:cNvSpPr>
          <p:nvPr>
            <p:ph idx="1"/>
          </p:nvPr>
        </p:nvSpPr>
        <p:spPr>
          <a:xfrm>
            <a:off x="1847850" y="188914"/>
            <a:ext cx="8610600" cy="6480175"/>
          </a:xfrm>
        </p:spPr>
        <p:txBody>
          <a:bodyPr/>
          <a:lstStyle/>
          <a:p>
            <a:endParaRPr lang="en-US" altLang="el-GR" sz="2000" dirty="0">
              <a:latin typeface="Times New Roman" panose="02020603050405020304" pitchFamily="18" charset="0"/>
              <a:cs typeface="Times New Roman" panose="02020603050405020304" pitchFamily="18" charset="0"/>
            </a:endParaRPr>
          </a:p>
          <a:p>
            <a:r>
              <a:rPr lang="el-GR" altLang="el-GR" sz="2000" dirty="0">
                <a:latin typeface="Times New Roman" panose="02020603050405020304" pitchFamily="18" charset="0"/>
                <a:cs typeface="Times New Roman" panose="02020603050405020304" pitchFamily="18" charset="0"/>
              </a:rPr>
              <a:t>Η οικονομική και εμπορική συνεργασία ήταν ο αρχικός στόχος των χωρών BRICS, όμως τα πολλά κοινά στοιχεία στο κοινωνικό και πολιτικό επίπεδο οδήγησαν σε εδραίωση ενός νέου υποσυστήματος. Σε αντιδιαστολή με το νεοφιλελεύθερο σύστημα που έχει υιοθετηθεί από το δυτικό κόσμο, εξυπηρετώντας τα συμφέροντα των ισχυρών χωρών που ανήκουν σε αυτόν -συχνά εις βάρος των λιγότερο ισχυρών-, επιχειρήθηκε η ανάπτυξη μίας ενιαίας περιφερειακής δύναμης και η μεταβολή του κέντρου βάρους της οικονομίας. Ο στόχος αυτός φαίνεται σταδιακά να επιτυγχάνεται, αφού, σύμφωνα με – πρώιμη ακόμη – έκθεση της </a:t>
            </a:r>
            <a:r>
              <a:rPr lang="el-GR" altLang="el-GR" sz="2000" dirty="0" err="1">
                <a:latin typeface="Times New Roman" panose="02020603050405020304" pitchFamily="18" charset="0"/>
                <a:cs typeface="Times New Roman" panose="02020603050405020304" pitchFamily="18" charset="0"/>
              </a:rPr>
              <a:t>Goldman</a:t>
            </a:r>
            <a:r>
              <a:rPr lang="el-GR" altLang="el-GR" sz="2000" dirty="0">
                <a:latin typeface="Times New Roman" panose="02020603050405020304" pitchFamily="18" charset="0"/>
                <a:cs typeface="Times New Roman" panose="02020603050405020304" pitchFamily="18" charset="0"/>
              </a:rPr>
              <a:t> </a:t>
            </a:r>
            <a:r>
              <a:rPr lang="el-GR" altLang="el-GR" sz="2000" dirty="0" err="1">
                <a:latin typeface="Times New Roman" panose="02020603050405020304" pitchFamily="18" charset="0"/>
                <a:cs typeface="Times New Roman" panose="02020603050405020304" pitchFamily="18" charset="0"/>
              </a:rPr>
              <a:t>Sachs</a:t>
            </a:r>
            <a:r>
              <a:rPr lang="el-GR" altLang="el-GR" sz="2000" dirty="0">
                <a:latin typeface="Times New Roman" panose="02020603050405020304" pitchFamily="18" charset="0"/>
                <a:cs typeface="Times New Roman" panose="02020603050405020304" pitchFamily="18" charset="0"/>
              </a:rPr>
              <a:t> του 2003, προβλέπεται πως, αν συνεχιστούν οι τότε ρυθμοί ανάπτυξης, τα BRICS θα εξελιχθούν σε υπερδυνάμεις μέχρι το 2050.</a:t>
            </a:r>
            <a:endParaRPr lang="en-US" altLang="el-GR" sz="2000" dirty="0">
              <a:latin typeface="Times New Roman" panose="02020603050405020304" pitchFamily="18" charset="0"/>
              <a:cs typeface="Times New Roman" panose="02020603050405020304" pitchFamily="18" charset="0"/>
            </a:endParaRPr>
          </a:p>
          <a:p>
            <a:r>
              <a:rPr lang="el-GR" altLang="el-GR" sz="2000" dirty="0" smtClean="0">
                <a:latin typeface="Times New Roman" panose="02020603050405020304" pitchFamily="18" charset="0"/>
                <a:cs typeface="Times New Roman" panose="02020603050405020304" pitchFamily="18" charset="0"/>
              </a:rPr>
              <a:t>Η </a:t>
            </a:r>
            <a:r>
              <a:rPr lang="el-GR" altLang="el-GR" sz="2000" dirty="0">
                <a:latin typeface="Times New Roman" panose="02020603050405020304" pitchFamily="18" charset="0"/>
                <a:cs typeface="Times New Roman" panose="02020603050405020304" pitchFamily="18" charset="0"/>
              </a:rPr>
              <a:t>βούληση για διαφοροποίηση και ανεξαρτητοποίηση από τα δυτικά κέντρα αποφάσεων οδήγησε στη δημιουργία μίας αυτόνομης Νέας Αναπτυξιακής Τράπεζας (NDB) από τα BRICS ως αντίβαρο στην Παγκόσμια Τράπεζα και στο Διεθνές Νομισματικό Ταμείο.</a:t>
            </a:r>
          </a:p>
          <a:p>
            <a:endParaRPr lang="el-GR" altLang="el-GR" dirty="0" smtClean="0"/>
          </a:p>
        </p:txBody>
      </p:sp>
      <p:pic>
        <p:nvPicPr>
          <p:cNvPr id="3" name="Εικόνα 2"/>
          <p:cNvPicPr/>
          <p:nvPr/>
        </p:nvPicPr>
        <p:blipFill rotWithShape="1">
          <a:blip r:embed="rId2"/>
          <a:srcRect l="14448" t="19478" r="32651" b="21447"/>
          <a:stretch/>
        </p:blipFill>
        <p:spPr bwMode="auto">
          <a:xfrm>
            <a:off x="2097249" y="4815281"/>
            <a:ext cx="8204432" cy="20427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4976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3 - Εικόνα"/>
          <p:cNvPicPr>
            <a:picLocks noChangeAspect="1" noChangeArrowheads="1"/>
          </p:cNvPicPr>
          <p:nvPr/>
        </p:nvPicPr>
        <p:blipFill>
          <a:blip r:embed="rId2">
            <a:extLst>
              <a:ext uri="{28A0092B-C50C-407E-A947-70E740481C1C}">
                <a14:useLocalDpi xmlns:a14="http://schemas.microsoft.com/office/drawing/2010/main" val="0"/>
              </a:ext>
            </a:extLst>
          </a:blip>
          <a:srcRect l="17245" t="10222" r="22310" b="5556"/>
          <a:stretch>
            <a:fillRect/>
          </a:stretch>
        </p:blipFill>
        <p:spPr bwMode="auto">
          <a:xfrm>
            <a:off x="2135189" y="765176"/>
            <a:ext cx="770572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108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919288" y="620714"/>
            <a:ext cx="8539162" cy="5627687"/>
          </a:xfrm>
        </p:spPr>
        <p:txBody>
          <a:bodyPr/>
          <a:lstStyle/>
          <a:p>
            <a:pPr marL="365760" indent="-283464">
              <a:buFont typeface="Wingdings 2"/>
              <a:buChar char=""/>
              <a:defRPr/>
            </a:pPr>
            <a:r>
              <a:rPr lang="el-GR" sz="2400" dirty="0">
                <a:latin typeface="Times New Roman" pitchFamily="18" charset="0"/>
                <a:cs typeface="Times New Roman" pitchFamily="18" charset="0"/>
              </a:rPr>
              <a:t>Η προεδρία: εναλλάσσεται μεταξύ των κρατών μελών κάθε έξι μήνες</a:t>
            </a:r>
          </a:p>
          <a:p>
            <a:pPr marL="365760" indent="-283464">
              <a:buFont typeface="Wingdings 2"/>
              <a:buChar char=""/>
              <a:defRPr/>
            </a:pPr>
            <a:r>
              <a:rPr lang="el-GR" sz="2400" dirty="0">
                <a:latin typeface="Times New Roman" pitchFamily="18" charset="0"/>
                <a:cs typeface="Times New Roman" pitchFamily="18" charset="0"/>
              </a:rPr>
              <a:t> Ίδρυση: 26 Μαρτίου το 1991 (Συνθήκη της Ασουνσιόν)</a:t>
            </a:r>
          </a:p>
          <a:p>
            <a:pPr marL="365760" indent="-283464">
              <a:buFont typeface="Wingdings 2"/>
              <a:buChar char=""/>
              <a:defRPr/>
            </a:pPr>
            <a:r>
              <a:rPr lang="el-GR" sz="2400" dirty="0">
                <a:latin typeface="Times New Roman" pitchFamily="18" charset="0"/>
                <a:cs typeface="Times New Roman" pitchFamily="18" charset="0"/>
              </a:rPr>
              <a:t>Στόχος: δημιουργία κοινού εξωτερικού δασμολογίου, υιοθέτηση κοινής εμπορικής πολιτικής (αλλά: σαφής υπεροχή της οικονομίας της Βραζιλίας)</a:t>
            </a:r>
          </a:p>
          <a:p>
            <a:pPr marL="365760" indent="-283464">
              <a:buFont typeface="Wingdings 2"/>
              <a:buChar char=""/>
              <a:defRPr/>
            </a:pPr>
            <a:r>
              <a:rPr lang="el-GR" sz="2400" dirty="0">
                <a:latin typeface="Times New Roman" pitchFamily="18" charset="0"/>
                <a:cs typeface="Times New Roman" pitchFamily="18" charset="0"/>
              </a:rPr>
              <a:t>Πλεονέκτημα</a:t>
            </a:r>
            <a:r>
              <a:rPr lang="en-US" sz="2400" dirty="0">
                <a:latin typeface="Times New Roman" pitchFamily="18" charset="0"/>
                <a:cs typeface="Times New Roman" pitchFamily="18" charset="0"/>
              </a:rPr>
              <a:t>:</a:t>
            </a:r>
            <a:r>
              <a:rPr lang="el-GR" sz="2400" dirty="0">
                <a:latin typeface="Times New Roman" pitchFamily="18" charset="0"/>
                <a:cs typeface="Times New Roman" pitchFamily="18" charset="0"/>
              </a:rPr>
              <a:t> εδραίωση δημοκρατίας στις χώρες μέλη, αποδοχή τερματισμού στρατιωτικής δικτατορίας </a:t>
            </a:r>
          </a:p>
          <a:p>
            <a:pPr marL="365760" indent="-283464">
              <a:buFont typeface="Wingdings 2"/>
              <a:buChar char=""/>
              <a:defRPr/>
            </a:pPr>
            <a:r>
              <a:rPr lang="el-GR" sz="2400" dirty="0">
                <a:latin typeface="Times New Roman" pitchFamily="18" charset="0"/>
                <a:cs typeface="Times New Roman" pitchFamily="18" charset="0"/>
              </a:rPr>
              <a:t>Μειονέκτημα</a:t>
            </a:r>
            <a:r>
              <a:rPr lang="en-US" sz="2400" dirty="0">
                <a:latin typeface="Times New Roman" pitchFamily="18" charset="0"/>
                <a:cs typeface="Times New Roman" pitchFamily="18" charset="0"/>
              </a:rPr>
              <a:t>:</a:t>
            </a:r>
            <a:r>
              <a:rPr lang="el-GR" sz="2400" dirty="0">
                <a:latin typeface="Times New Roman" pitchFamily="18" charset="0"/>
                <a:cs typeface="Times New Roman" pitchFamily="18" charset="0"/>
              </a:rPr>
              <a:t> περιορισμένη πρόσβαση Παραγουάης και Ουρουγουάης στις αγορές της Αργεντινής και της Βραζιλίας</a:t>
            </a:r>
          </a:p>
          <a:p>
            <a:pPr>
              <a:defRPr/>
            </a:pPr>
            <a:endParaRPr lang="el-GR" dirty="0"/>
          </a:p>
        </p:txBody>
      </p:sp>
    </p:spTree>
    <p:extLst>
      <p:ext uri="{BB962C8B-B14F-4D97-AF65-F5344CB8AC3E}">
        <p14:creationId xmlns:p14="http://schemas.microsoft.com/office/powerpoint/2010/main" val="3276113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3 - Εικόνα"/>
          <p:cNvPicPr>
            <a:picLocks noChangeAspect="1" noChangeArrowheads="1"/>
          </p:cNvPicPr>
          <p:nvPr/>
        </p:nvPicPr>
        <p:blipFill>
          <a:blip r:embed="rId2">
            <a:extLst>
              <a:ext uri="{28A0092B-C50C-407E-A947-70E740481C1C}">
                <a14:useLocalDpi xmlns:a14="http://schemas.microsoft.com/office/drawing/2010/main" val="0"/>
              </a:ext>
            </a:extLst>
          </a:blip>
          <a:srcRect l="15175" t="16222" r="13017" b="6000"/>
          <a:stretch>
            <a:fillRect/>
          </a:stretch>
        </p:blipFill>
        <p:spPr bwMode="auto">
          <a:xfrm>
            <a:off x="1774825" y="188914"/>
            <a:ext cx="864235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711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3 - Εικόνα"/>
          <p:cNvPicPr>
            <a:picLocks noChangeAspect="1" noChangeArrowheads="1"/>
          </p:cNvPicPr>
          <p:nvPr/>
        </p:nvPicPr>
        <p:blipFill>
          <a:blip r:embed="rId2">
            <a:extLst>
              <a:ext uri="{28A0092B-C50C-407E-A947-70E740481C1C}">
                <a14:useLocalDpi xmlns:a14="http://schemas.microsoft.com/office/drawing/2010/main" val="0"/>
              </a:ext>
            </a:extLst>
          </a:blip>
          <a:srcRect l="15726" t="8221" r="13712" b="31778"/>
          <a:stretch>
            <a:fillRect/>
          </a:stretch>
        </p:blipFill>
        <p:spPr bwMode="auto">
          <a:xfrm>
            <a:off x="1774825" y="188914"/>
            <a:ext cx="8497888"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4 - Εικόνα"/>
          <p:cNvPicPr>
            <a:picLocks noChangeAspect="1" noChangeArrowheads="1"/>
          </p:cNvPicPr>
          <p:nvPr/>
        </p:nvPicPr>
        <p:blipFill>
          <a:blip r:embed="rId3">
            <a:extLst>
              <a:ext uri="{28A0092B-C50C-407E-A947-70E740481C1C}">
                <a14:useLocalDpi xmlns:a14="http://schemas.microsoft.com/office/drawing/2010/main" val="0"/>
              </a:ext>
            </a:extLst>
          </a:blip>
          <a:srcRect l="15437" t="14667" r="13434" b="23111"/>
          <a:stretch>
            <a:fillRect/>
          </a:stretch>
        </p:blipFill>
        <p:spPr bwMode="auto">
          <a:xfrm>
            <a:off x="1774826" y="3284538"/>
            <a:ext cx="856932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819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defRPr/>
            </a:pPr>
            <a:r>
              <a:rPr lang="el-GR" sz="3100" dirty="0">
                <a:latin typeface="Times New Roman" pitchFamily="18" charset="0"/>
                <a:cs typeface="Times New Roman" pitchFamily="18" charset="0"/>
              </a:rPr>
              <a:t>Πίνακας καταγραφής πληθυσμού και ΑΕΠ της Κοινής Αγοράς του Νότου (MERCOSUR)</a:t>
            </a:r>
            <a:r>
              <a:rPr lang="el-GR" dirty="0" smtClean="0">
                <a:solidFill>
                  <a:schemeClr val="tx2">
                    <a:satMod val="130000"/>
                  </a:schemeClr>
                </a:solidFill>
              </a:rPr>
              <a:t/>
            </a:r>
            <a:br>
              <a:rPr lang="el-GR" dirty="0" smtClean="0">
                <a:solidFill>
                  <a:schemeClr val="tx2">
                    <a:satMod val="130000"/>
                  </a:schemeClr>
                </a:solidFill>
              </a:rPr>
            </a:br>
            <a:endParaRPr lang="el-GR" dirty="0">
              <a:solidFill>
                <a:schemeClr val="tx2">
                  <a:satMod val="130000"/>
                </a:schemeClr>
              </a:solidFill>
            </a:endParaRPr>
          </a:p>
        </p:txBody>
      </p:sp>
      <p:graphicFrame>
        <p:nvGraphicFramePr>
          <p:cNvPr id="4" name="3 - Θέση περιεχομένου"/>
          <p:cNvGraphicFramePr>
            <a:graphicFrameLocks noGrp="1"/>
          </p:cNvGraphicFramePr>
          <p:nvPr>
            <p:ph idx="1"/>
          </p:nvPr>
        </p:nvGraphicFramePr>
        <p:xfrm>
          <a:off x="2782889" y="1268414"/>
          <a:ext cx="7602537" cy="4789485"/>
        </p:xfrm>
        <a:graphic>
          <a:graphicData uri="http://schemas.openxmlformats.org/drawingml/2006/table">
            <a:tbl>
              <a:tblPr firstRow="1" bandRow="1">
                <a:tableStyleId>{F5AB1C69-6EDB-4FF4-983F-18BD219EF322}</a:tableStyleId>
              </a:tblPr>
              <a:tblGrid>
                <a:gridCol w="2486175">
                  <a:extLst>
                    <a:ext uri="{9D8B030D-6E8A-4147-A177-3AD203B41FA5}">
                      <a16:colId xmlns:a16="http://schemas.microsoft.com/office/drawing/2014/main" val="20000"/>
                    </a:ext>
                  </a:extLst>
                </a:gridCol>
                <a:gridCol w="2698216">
                  <a:extLst>
                    <a:ext uri="{9D8B030D-6E8A-4147-A177-3AD203B41FA5}">
                      <a16:colId xmlns:a16="http://schemas.microsoft.com/office/drawing/2014/main" val="20001"/>
                    </a:ext>
                  </a:extLst>
                </a:gridCol>
                <a:gridCol w="2418146">
                  <a:extLst>
                    <a:ext uri="{9D8B030D-6E8A-4147-A177-3AD203B41FA5}">
                      <a16:colId xmlns:a16="http://schemas.microsoft.com/office/drawing/2014/main" val="20002"/>
                    </a:ext>
                  </a:extLst>
                </a:gridCol>
              </a:tblGrid>
              <a:tr h="1293161">
                <a:tc>
                  <a:txBody>
                    <a:bodyPr/>
                    <a:lstStyle/>
                    <a:p>
                      <a:pPr algn="l">
                        <a:lnSpc>
                          <a:spcPct val="150000"/>
                        </a:lnSpc>
                        <a:spcAft>
                          <a:spcPts val="0"/>
                        </a:spcAft>
                      </a:pPr>
                      <a:r>
                        <a:rPr lang="el-GR" sz="2000" dirty="0" smtClean="0">
                          <a:latin typeface="Times New Roman" pitchFamily="18" charset="0"/>
                          <a:cs typeface="Times New Roman" pitchFamily="18" charset="0"/>
                        </a:rPr>
                        <a:t>       ΧΩΡΕΣ</a:t>
                      </a:r>
                      <a:endParaRPr lang="el-GR" sz="2000" dirty="0">
                        <a:latin typeface="Times New Roman" pitchFamily="18" charset="0"/>
                        <a:ea typeface="Calibri"/>
                        <a:cs typeface="Times New Roman" pitchFamily="18" charset="0"/>
                      </a:endParaRPr>
                    </a:p>
                  </a:txBody>
                  <a:tcPr marL="68578" marR="68578" marT="0" marB="0"/>
                </a:tc>
                <a:tc>
                  <a:txBody>
                    <a:bodyPr/>
                    <a:lstStyle/>
                    <a:p>
                      <a:pPr>
                        <a:lnSpc>
                          <a:spcPct val="150000"/>
                        </a:lnSpc>
                        <a:spcAft>
                          <a:spcPts val="0"/>
                        </a:spcAft>
                      </a:pPr>
                      <a:r>
                        <a:rPr lang="el-GR" sz="2000" dirty="0">
                          <a:latin typeface="Times New Roman" pitchFamily="18" charset="0"/>
                          <a:cs typeface="Times New Roman" pitchFamily="18" charset="0"/>
                        </a:rPr>
                        <a:t>ΠΛΗΘΥΣΜΟΣ(ΣΕ </a:t>
                      </a:r>
                      <a:r>
                        <a:rPr lang="el-GR" sz="2000" dirty="0" smtClean="0">
                          <a:latin typeface="Times New Roman" pitchFamily="18" charset="0"/>
                          <a:cs typeface="Times New Roman" pitchFamily="18" charset="0"/>
                        </a:rPr>
                        <a:t>ΕΚΑΤ.</a:t>
                      </a:r>
                      <a:r>
                        <a:rPr lang="en-US" sz="2000" baseline="0" dirty="0" smtClean="0">
                          <a:latin typeface="Times New Roman" pitchFamily="18" charset="0"/>
                          <a:cs typeface="Times New Roman" pitchFamily="18" charset="0"/>
                        </a:rPr>
                        <a:t> </a:t>
                      </a:r>
                      <a:r>
                        <a:rPr lang="el-GR" sz="2000" dirty="0" smtClean="0">
                          <a:latin typeface="Times New Roman" pitchFamily="18" charset="0"/>
                          <a:cs typeface="Times New Roman" pitchFamily="18" charset="0"/>
                        </a:rPr>
                        <a:t>ΚΑΤΟΙΚΟΥΣ</a:t>
                      </a:r>
                      <a:r>
                        <a:rPr lang="el-GR" sz="2000" dirty="0">
                          <a:latin typeface="Times New Roman" pitchFamily="18" charset="0"/>
                          <a:cs typeface="Times New Roman" pitchFamily="18" charset="0"/>
                        </a:rPr>
                        <a:t>)</a:t>
                      </a:r>
                      <a:endParaRPr lang="el-GR" sz="2000" dirty="0">
                        <a:latin typeface="Times New Roman" pitchFamily="18" charset="0"/>
                        <a:ea typeface="Calibri"/>
                        <a:cs typeface="Times New Roman" pitchFamily="18" charset="0"/>
                      </a:endParaRPr>
                    </a:p>
                  </a:txBody>
                  <a:tcPr marL="68578" marR="68578" marT="0" marB="0"/>
                </a:tc>
                <a:tc>
                  <a:txBody>
                    <a:bodyPr/>
                    <a:lstStyle/>
                    <a:p>
                      <a:pPr>
                        <a:lnSpc>
                          <a:spcPct val="150000"/>
                        </a:lnSpc>
                        <a:spcAft>
                          <a:spcPts val="0"/>
                        </a:spcAft>
                      </a:pPr>
                      <a:r>
                        <a:rPr lang="el-GR" sz="2000" dirty="0">
                          <a:latin typeface="Times New Roman" pitchFamily="18" charset="0"/>
                          <a:cs typeface="Times New Roman" pitchFamily="18" charset="0"/>
                        </a:rPr>
                        <a:t>ΑΕΠ (ΣΕ ΔΙΣ.$)</a:t>
                      </a:r>
                      <a:endParaRPr lang="el-GR" sz="2000" dirty="0">
                        <a:latin typeface="Times New Roman" pitchFamily="18" charset="0"/>
                        <a:ea typeface="Calibri"/>
                        <a:cs typeface="Times New Roman" pitchFamily="18" charset="0"/>
                      </a:endParaRPr>
                    </a:p>
                  </a:txBody>
                  <a:tcPr marL="68578" marR="68578" marT="0" marB="0"/>
                </a:tc>
                <a:extLst>
                  <a:ext uri="{0D108BD9-81ED-4DB2-BD59-A6C34878D82A}">
                    <a16:rowId xmlns:a16="http://schemas.microsoft.com/office/drawing/2014/main" val="10000"/>
                  </a:ext>
                </a:extLst>
              </a:tr>
              <a:tr h="874081">
                <a:tc>
                  <a:txBody>
                    <a:bodyPr/>
                    <a:lstStyle/>
                    <a:p>
                      <a:pPr>
                        <a:lnSpc>
                          <a:spcPct val="150000"/>
                        </a:lnSpc>
                        <a:spcAft>
                          <a:spcPts val="0"/>
                        </a:spcAft>
                      </a:pPr>
                      <a:r>
                        <a:rPr lang="el-GR" sz="2000" dirty="0">
                          <a:latin typeface="Times New Roman" pitchFamily="18" charset="0"/>
                          <a:cs typeface="Times New Roman" pitchFamily="18" charset="0"/>
                        </a:rPr>
                        <a:t>Βραζιλία</a:t>
                      </a:r>
                      <a:endParaRPr lang="el-GR" sz="2000" dirty="0">
                        <a:latin typeface="Times New Roman" pitchFamily="18" charset="0"/>
                        <a:ea typeface="Calibri"/>
                        <a:cs typeface="Times New Roman" pitchFamily="18" charset="0"/>
                      </a:endParaRPr>
                    </a:p>
                  </a:txBody>
                  <a:tcPr marL="68578" marR="68578" marT="0" marB="0"/>
                </a:tc>
                <a:tc>
                  <a:txBody>
                    <a:bodyPr/>
                    <a:lstStyle/>
                    <a:p>
                      <a:pPr>
                        <a:lnSpc>
                          <a:spcPct val="150000"/>
                        </a:lnSpc>
                        <a:spcAft>
                          <a:spcPts val="0"/>
                        </a:spcAft>
                      </a:pPr>
                      <a:r>
                        <a:rPr lang="el-GR" sz="2000" dirty="0">
                          <a:latin typeface="Times New Roman" pitchFamily="18" charset="0"/>
                          <a:cs typeface="Times New Roman" pitchFamily="18" charset="0"/>
                        </a:rPr>
                        <a:t>192.660.269</a:t>
                      </a:r>
                      <a:endParaRPr lang="el-GR" sz="2000" dirty="0">
                        <a:latin typeface="Times New Roman" pitchFamily="18" charset="0"/>
                        <a:ea typeface="Calibri"/>
                        <a:cs typeface="Times New Roman" pitchFamily="18" charset="0"/>
                      </a:endParaRPr>
                    </a:p>
                  </a:txBody>
                  <a:tcPr marL="68578" marR="68578" marT="0" marB="0"/>
                </a:tc>
                <a:tc>
                  <a:txBody>
                    <a:bodyPr/>
                    <a:lstStyle/>
                    <a:p>
                      <a:pPr>
                        <a:lnSpc>
                          <a:spcPct val="150000"/>
                        </a:lnSpc>
                        <a:spcAft>
                          <a:spcPts val="0"/>
                        </a:spcAft>
                      </a:pPr>
                      <a:r>
                        <a:rPr lang="el-GR" sz="2000" dirty="0" smtClean="0">
                          <a:latin typeface="Times New Roman" pitchFamily="18" charset="0"/>
                          <a:cs typeface="Times New Roman" pitchFamily="18" charset="0"/>
                        </a:rPr>
                        <a:t>1.481,547</a:t>
                      </a:r>
                      <a:r>
                        <a:rPr lang="en-US" sz="2000" dirty="0" smtClean="0">
                          <a:latin typeface="Times New Roman" pitchFamily="18" charset="0"/>
                          <a:cs typeface="Times New Roman" pitchFamily="18" charset="0"/>
                        </a:rPr>
                        <a:t> </a:t>
                      </a:r>
                      <a:endParaRPr lang="el-GR" sz="2000" dirty="0">
                        <a:latin typeface="Times New Roman" pitchFamily="18" charset="0"/>
                        <a:ea typeface="Calibri"/>
                        <a:cs typeface="Times New Roman" pitchFamily="18" charset="0"/>
                      </a:endParaRPr>
                    </a:p>
                  </a:txBody>
                  <a:tcPr marL="68578" marR="68578" marT="0" marB="0"/>
                </a:tc>
                <a:extLst>
                  <a:ext uri="{0D108BD9-81ED-4DB2-BD59-A6C34878D82A}">
                    <a16:rowId xmlns:a16="http://schemas.microsoft.com/office/drawing/2014/main" val="10001"/>
                  </a:ext>
                </a:extLst>
              </a:tr>
              <a:tr h="874081">
                <a:tc>
                  <a:txBody>
                    <a:bodyPr/>
                    <a:lstStyle/>
                    <a:p>
                      <a:pPr>
                        <a:lnSpc>
                          <a:spcPct val="150000"/>
                        </a:lnSpc>
                        <a:spcAft>
                          <a:spcPts val="0"/>
                        </a:spcAft>
                      </a:pPr>
                      <a:r>
                        <a:rPr lang="el-GR" sz="2000" dirty="0">
                          <a:latin typeface="Times New Roman" pitchFamily="18" charset="0"/>
                          <a:cs typeface="Times New Roman" pitchFamily="18" charset="0"/>
                        </a:rPr>
                        <a:t>Αργεντινή</a:t>
                      </a:r>
                      <a:endParaRPr lang="el-GR" sz="2000" dirty="0">
                        <a:latin typeface="Times New Roman" pitchFamily="18" charset="0"/>
                        <a:ea typeface="Calibri"/>
                        <a:cs typeface="Times New Roman" pitchFamily="18" charset="0"/>
                      </a:endParaRPr>
                    </a:p>
                  </a:txBody>
                  <a:tcPr marL="68578" marR="68578" marT="0" marB="0"/>
                </a:tc>
                <a:tc>
                  <a:txBody>
                    <a:bodyPr/>
                    <a:lstStyle/>
                    <a:p>
                      <a:pPr>
                        <a:lnSpc>
                          <a:spcPct val="150000"/>
                        </a:lnSpc>
                        <a:spcAft>
                          <a:spcPts val="0"/>
                        </a:spcAft>
                      </a:pPr>
                      <a:r>
                        <a:rPr lang="el-GR" sz="2000" dirty="0">
                          <a:latin typeface="Times New Roman" pitchFamily="18" charset="0"/>
                          <a:cs typeface="Times New Roman" pitchFamily="18" charset="0"/>
                        </a:rPr>
                        <a:t>40.913.584</a:t>
                      </a:r>
                      <a:endParaRPr lang="el-GR" sz="2000" dirty="0">
                        <a:latin typeface="Times New Roman" pitchFamily="18" charset="0"/>
                        <a:ea typeface="Calibri"/>
                        <a:cs typeface="Times New Roman" pitchFamily="18" charset="0"/>
                      </a:endParaRPr>
                    </a:p>
                  </a:txBody>
                  <a:tcPr marL="68578" marR="68578" marT="0" marB="0"/>
                </a:tc>
                <a:tc>
                  <a:txBody>
                    <a:bodyPr/>
                    <a:lstStyle/>
                    <a:p>
                      <a:pPr>
                        <a:lnSpc>
                          <a:spcPct val="150000"/>
                        </a:lnSpc>
                        <a:spcAft>
                          <a:spcPts val="0"/>
                        </a:spcAft>
                      </a:pPr>
                      <a:r>
                        <a:rPr lang="el-GR" sz="2000" dirty="0">
                          <a:latin typeface="Times New Roman" pitchFamily="18" charset="0"/>
                          <a:cs typeface="Times New Roman" pitchFamily="18" charset="0"/>
                        </a:rPr>
                        <a:t>301,331</a:t>
                      </a:r>
                      <a:endParaRPr lang="el-GR" sz="2000" dirty="0">
                        <a:latin typeface="Times New Roman" pitchFamily="18" charset="0"/>
                        <a:ea typeface="Calibri"/>
                        <a:cs typeface="Times New Roman" pitchFamily="18" charset="0"/>
                      </a:endParaRPr>
                    </a:p>
                  </a:txBody>
                  <a:tcPr marL="68578" marR="68578" marT="0" marB="0"/>
                </a:tc>
                <a:extLst>
                  <a:ext uri="{0D108BD9-81ED-4DB2-BD59-A6C34878D82A}">
                    <a16:rowId xmlns:a16="http://schemas.microsoft.com/office/drawing/2014/main" val="10002"/>
                  </a:ext>
                </a:extLst>
              </a:tr>
              <a:tr h="874081">
                <a:tc>
                  <a:txBody>
                    <a:bodyPr/>
                    <a:lstStyle/>
                    <a:p>
                      <a:pPr>
                        <a:lnSpc>
                          <a:spcPct val="150000"/>
                        </a:lnSpc>
                        <a:spcAft>
                          <a:spcPts val="0"/>
                        </a:spcAft>
                      </a:pPr>
                      <a:r>
                        <a:rPr lang="el-GR" sz="2000" dirty="0">
                          <a:latin typeface="Times New Roman" pitchFamily="18" charset="0"/>
                          <a:cs typeface="Times New Roman" pitchFamily="18" charset="0"/>
                        </a:rPr>
                        <a:t>Παραγουάη</a:t>
                      </a:r>
                      <a:endParaRPr lang="el-GR" sz="2000" dirty="0">
                        <a:latin typeface="Times New Roman" pitchFamily="18" charset="0"/>
                        <a:ea typeface="Calibri"/>
                        <a:cs typeface="Times New Roman" pitchFamily="18" charset="0"/>
                      </a:endParaRPr>
                    </a:p>
                  </a:txBody>
                  <a:tcPr marL="68578" marR="68578" marT="0" marB="0"/>
                </a:tc>
                <a:tc>
                  <a:txBody>
                    <a:bodyPr/>
                    <a:lstStyle/>
                    <a:p>
                      <a:pPr>
                        <a:lnSpc>
                          <a:spcPct val="150000"/>
                        </a:lnSpc>
                        <a:spcAft>
                          <a:spcPts val="0"/>
                        </a:spcAft>
                      </a:pPr>
                      <a:r>
                        <a:rPr lang="el-GR" sz="2000" dirty="0">
                          <a:latin typeface="Times New Roman" pitchFamily="18" charset="0"/>
                          <a:cs typeface="Times New Roman" pitchFamily="18" charset="0"/>
                        </a:rPr>
                        <a:t>6.995.655</a:t>
                      </a:r>
                      <a:endParaRPr lang="el-GR" sz="2000" dirty="0">
                        <a:latin typeface="Times New Roman" pitchFamily="18" charset="0"/>
                        <a:ea typeface="Calibri"/>
                        <a:cs typeface="Times New Roman" pitchFamily="18" charset="0"/>
                      </a:endParaRPr>
                    </a:p>
                  </a:txBody>
                  <a:tcPr marL="68578" marR="68578" marT="0" marB="0"/>
                </a:tc>
                <a:tc>
                  <a:txBody>
                    <a:bodyPr/>
                    <a:lstStyle/>
                    <a:p>
                      <a:pPr>
                        <a:lnSpc>
                          <a:spcPct val="150000"/>
                        </a:lnSpc>
                        <a:spcAft>
                          <a:spcPts val="0"/>
                        </a:spcAft>
                      </a:pPr>
                      <a:r>
                        <a:rPr lang="el-GR" sz="2000" dirty="0">
                          <a:latin typeface="Times New Roman" pitchFamily="18" charset="0"/>
                          <a:cs typeface="Times New Roman" pitchFamily="18" charset="0"/>
                        </a:rPr>
                        <a:t>13,611</a:t>
                      </a:r>
                      <a:endParaRPr lang="el-GR" sz="2000" dirty="0">
                        <a:latin typeface="Times New Roman" pitchFamily="18" charset="0"/>
                        <a:ea typeface="Calibri"/>
                        <a:cs typeface="Times New Roman" pitchFamily="18" charset="0"/>
                      </a:endParaRPr>
                    </a:p>
                  </a:txBody>
                  <a:tcPr marL="68578" marR="68578" marT="0" marB="0"/>
                </a:tc>
                <a:extLst>
                  <a:ext uri="{0D108BD9-81ED-4DB2-BD59-A6C34878D82A}">
                    <a16:rowId xmlns:a16="http://schemas.microsoft.com/office/drawing/2014/main" val="10003"/>
                  </a:ext>
                </a:extLst>
              </a:tr>
              <a:tr h="874081">
                <a:tc>
                  <a:txBody>
                    <a:bodyPr/>
                    <a:lstStyle/>
                    <a:p>
                      <a:pPr>
                        <a:lnSpc>
                          <a:spcPct val="150000"/>
                        </a:lnSpc>
                        <a:spcAft>
                          <a:spcPts val="0"/>
                        </a:spcAft>
                      </a:pPr>
                      <a:r>
                        <a:rPr lang="el-GR" sz="2000" dirty="0">
                          <a:latin typeface="Times New Roman" pitchFamily="18" charset="0"/>
                          <a:cs typeface="Times New Roman" pitchFamily="18" charset="0"/>
                        </a:rPr>
                        <a:t>Ουρουγουάη</a:t>
                      </a:r>
                      <a:endParaRPr lang="el-GR" sz="2000" dirty="0">
                        <a:latin typeface="Times New Roman" pitchFamily="18" charset="0"/>
                        <a:ea typeface="Calibri"/>
                        <a:cs typeface="Times New Roman" pitchFamily="18" charset="0"/>
                      </a:endParaRPr>
                    </a:p>
                  </a:txBody>
                  <a:tcPr marL="68578" marR="68578" marT="0" marB="0"/>
                </a:tc>
                <a:tc>
                  <a:txBody>
                    <a:bodyPr/>
                    <a:lstStyle/>
                    <a:p>
                      <a:pPr>
                        <a:lnSpc>
                          <a:spcPct val="150000"/>
                        </a:lnSpc>
                        <a:spcAft>
                          <a:spcPts val="0"/>
                        </a:spcAft>
                      </a:pPr>
                      <a:r>
                        <a:rPr lang="el-GR" sz="2000" dirty="0">
                          <a:latin typeface="Times New Roman" pitchFamily="18" charset="0"/>
                          <a:cs typeface="Times New Roman" pitchFamily="18" charset="0"/>
                        </a:rPr>
                        <a:t>3.494.382</a:t>
                      </a:r>
                      <a:endParaRPr lang="el-GR" sz="2000" dirty="0">
                        <a:latin typeface="Times New Roman" pitchFamily="18" charset="0"/>
                        <a:ea typeface="Calibri"/>
                        <a:cs typeface="Times New Roman" pitchFamily="18" charset="0"/>
                      </a:endParaRPr>
                    </a:p>
                  </a:txBody>
                  <a:tcPr marL="68578" marR="68578" marT="0" marB="0"/>
                </a:tc>
                <a:tc>
                  <a:txBody>
                    <a:bodyPr/>
                    <a:lstStyle/>
                    <a:p>
                      <a:pPr>
                        <a:lnSpc>
                          <a:spcPct val="150000"/>
                        </a:lnSpc>
                        <a:spcAft>
                          <a:spcPts val="0"/>
                        </a:spcAft>
                      </a:pPr>
                      <a:r>
                        <a:rPr lang="el-GR" sz="2000" dirty="0">
                          <a:latin typeface="Times New Roman" pitchFamily="18" charset="0"/>
                          <a:cs typeface="Times New Roman" pitchFamily="18" charset="0"/>
                        </a:rPr>
                        <a:t>31,606</a:t>
                      </a:r>
                      <a:endParaRPr lang="el-GR" sz="2000" dirty="0">
                        <a:latin typeface="Times New Roman" pitchFamily="18" charset="0"/>
                        <a:ea typeface="Calibri"/>
                        <a:cs typeface="Times New Roman" pitchFamily="18" charset="0"/>
                      </a:endParaRPr>
                    </a:p>
                  </a:txBody>
                  <a:tcPr marL="68578" marR="68578"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034982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2 - Θέση περιεχομένου"/>
          <p:cNvSpPr>
            <a:spLocks noGrp="1"/>
          </p:cNvSpPr>
          <p:nvPr>
            <p:ph idx="1"/>
          </p:nvPr>
        </p:nvSpPr>
        <p:spPr>
          <a:xfrm>
            <a:off x="1774826" y="333375"/>
            <a:ext cx="8683625" cy="6408738"/>
          </a:xfrm>
        </p:spPr>
        <p:txBody>
          <a:bodyPr/>
          <a:lstStyle/>
          <a:p>
            <a:pPr algn="ctr">
              <a:buFont typeface="Wingdings 2" panose="05020102010507070707" pitchFamily="18" charset="2"/>
              <a:buNone/>
            </a:pPr>
            <a:r>
              <a:rPr lang="el-GR" altLang="el-GR" sz="2000">
                <a:latin typeface="Times New Roman" panose="02020603050405020304" pitchFamily="18" charset="0"/>
                <a:cs typeface="Times New Roman" panose="02020603050405020304" pitchFamily="18" charset="0"/>
              </a:rPr>
              <a:t>Πρόσφατη εξέλιξη: Η εμπορική συμφωνία μεταξύ ΕΕ και </a:t>
            </a:r>
            <a:r>
              <a:rPr lang="de-DE" altLang="el-GR" sz="2000">
                <a:latin typeface="Times New Roman" panose="02020603050405020304" pitchFamily="18" charset="0"/>
                <a:cs typeface="Times New Roman" panose="02020603050405020304" pitchFamily="18" charset="0"/>
              </a:rPr>
              <a:t>MERCOSUR</a:t>
            </a:r>
            <a:endParaRPr lang="el-GR" altLang="el-GR" sz="2000">
              <a:latin typeface="Times New Roman" panose="02020603050405020304" pitchFamily="18" charset="0"/>
              <a:cs typeface="Times New Roman" panose="02020603050405020304" pitchFamily="18" charset="0"/>
            </a:endParaRPr>
          </a:p>
          <a:p>
            <a:r>
              <a:rPr lang="el-GR" altLang="el-GR" sz="1800">
                <a:latin typeface="Times New Roman" panose="02020603050405020304" pitchFamily="18" charset="0"/>
                <a:cs typeface="Times New Roman" panose="02020603050405020304" pitchFamily="18" charset="0"/>
              </a:rPr>
              <a:t>Η συμφωνία παρουσιάζει ένα ισορροπημένο αποτέλεσμα που δημιουργεί νέες ευκαιρίες για τους Ευρωπαίους γεωργούς και παραγωγούς τροφίμων, ενώ ταυτόχρονα μετριάζει τις πιθανές πιέσεις της αγοράς. </a:t>
            </a:r>
          </a:p>
          <a:p>
            <a:r>
              <a:rPr lang="el-GR" altLang="el-GR" sz="1800">
                <a:latin typeface="Times New Roman" panose="02020603050405020304" pitchFamily="18" charset="0"/>
                <a:cs typeface="Times New Roman" panose="02020603050405020304" pitchFamily="18" charset="0"/>
              </a:rPr>
              <a:t>Οι Ευρωπαίοι γεωργοί και οι επιχειρήσεις τροφίμων θα αποκτήσουν πρωτοφανή πρόσβαση στις χώρες της Mercosur, οι οποίες αντιπροσωπεύουν μια μεγάλη αγορά 260 εκατομμυρίων ατόμων. Αυτό θα επιτευχθεί μέσω: της κατάργησης των υψηλών δασμών για τα κύρια εξαγωγικά προϊόντα της ΕΕ, της αποτροπής της απομίμησης παραδοσιακών τροφίμων της ΕΕ και των σαφέστερων, περισσότερο προβλέψιμων και λιγότερο επαχθών για τους εξαγωγείς της ΕΕ, διαδικασιών για την ασφάλεια των τροφίμων.</a:t>
            </a:r>
          </a:p>
        </p:txBody>
      </p:sp>
      <p:pic>
        <p:nvPicPr>
          <p:cNvPr id="56323" name="3 - Εικόνα"/>
          <p:cNvPicPr>
            <a:picLocks noChangeAspect="1" noChangeArrowheads="1"/>
          </p:cNvPicPr>
          <p:nvPr/>
        </p:nvPicPr>
        <p:blipFill>
          <a:blip r:embed="rId2">
            <a:extLst>
              <a:ext uri="{28A0092B-C50C-407E-A947-70E740481C1C}">
                <a14:useLocalDpi xmlns:a14="http://schemas.microsoft.com/office/drawing/2010/main" val="0"/>
              </a:ext>
            </a:extLst>
          </a:blip>
          <a:srcRect l="29028" t="10445" r="33821" b="57333"/>
          <a:stretch>
            <a:fillRect/>
          </a:stretch>
        </p:blipFill>
        <p:spPr bwMode="auto">
          <a:xfrm>
            <a:off x="2640014" y="3860801"/>
            <a:ext cx="7704137"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3193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3 - Εικόνα"/>
          <p:cNvPicPr>
            <a:picLocks noChangeAspect="1" noChangeArrowheads="1"/>
          </p:cNvPicPr>
          <p:nvPr/>
        </p:nvPicPr>
        <p:blipFill>
          <a:blip r:embed="rId2">
            <a:extLst>
              <a:ext uri="{28A0092B-C50C-407E-A947-70E740481C1C}">
                <a14:useLocalDpi xmlns:a14="http://schemas.microsoft.com/office/drawing/2010/main" val="0"/>
              </a:ext>
            </a:extLst>
          </a:blip>
          <a:srcRect l="29028" t="10445" r="33821" b="57333"/>
          <a:stretch>
            <a:fillRect/>
          </a:stretch>
        </p:blipFill>
        <p:spPr bwMode="auto">
          <a:xfrm>
            <a:off x="1703389" y="115888"/>
            <a:ext cx="8713787"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130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847850" y="0"/>
            <a:ext cx="8578850" cy="1143000"/>
          </a:xfrm>
        </p:spPr>
        <p:txBody>
          <a:bodyPr/>
          <a:lstStyle/>
          <a:p>
            <a:pPr algn="ctr">
              <a:defRPr/>
            </a:pPr>
            <a:r>
              <a:rPr lang="el-GR" sz="3200" u="sng" dirty="0">
                <a:solidFill>
                  <a:schemeClr val="tx2">
                    <a:satMod val="130000"/>
                  </a:schemeClr>
                </a:solidFill>
                <a:latin typeface="Times New Roman" pitchFamily="18" charset="0"/>
                <a:cs typeface="Times New Roman" pitchFamily="18" charset="0"/>
              </a:rPr>
              <a:t>Ένωση Νοτιοανατολικών Ασιατικών </a:t>
            </a:r>
            <a:r>
              <a:rPr lang="en-US" sz="3200" u="sng" dirty="0">
                <a:solidFill>
                  <a:schemeClr val="tx2">
                    <a:satMod val="130000"/>
                  </a:schemeClr>
                </a:solidFill>
                <a:latin typeface="Times New Roman" pitchFamily="18" charset="0"/>
                <a:cs typeface="Times New Roman" pitchFamily="18" charset="0"/>
              </a:rPr>
              <a:t/>
            </a:r>
            <a:br>
              <a:rPr lang="en-US" sz="3200" u="sng" dirty="0">
                <a:solidFill>
                  <a:schemeClr val="tx2">
                    <a:satMod val="130000"/>
                  </a:schemeClr>
                </a:solidFill>
                <a:latin typeface="Times New Roman" pitchFamily="18" charset="0"/>
                <a:cs typeface="Times New Roman" pitchFamily="18" charset="0"/>
              </a:rPr>
            </a:br>
            <a:r>
              <a:rPr lang="el-GR" sz="3200" u="sng" dirty="0">
                <a:solidFill>
                  <a:schemeClr val="tx2">
                    <a:satMod val="130000"/>
                  </a:schemeClr>
                </a:solidFill>
                <a:latin typeface="Times New Roman" pitchFamily="18" charset="0"/>
                <a:cs typeface="Times New Roman" pitchFamily="18" charset="0"/>
              </a:rPr>
              <a:t>Εθνών (</a:t>
            </a:r>
            <a:r>
              <a:rPr lang="en-US" sz="3200" u="sng" dirty="0">
                <a:solidFill>
                  <a:schemeClr val="tx2">
                    <a:satMod val="130000"/>
                  </a:schemeClr>
                </a:solidFill>
                <a:latin typeface="Times New Roman" pitchFamily="18" charset="0"/>
                <a:cs typeface="Times New Roman" pitchFamily="18" charset="0"/>
              </a:rPr>
              <a:t>ASEAN)</a:t>
            </a:r>
            <a:r>
              <a:rPr lang="el-GR" sz="3200" u="sng" dirty="0">
                <a:solidFill>
                  <a:schemeClr val="tx2">
                    <a:satMod val="130000"/>
                  </a:schemeClr>
                </a:solidFill>
                <a:latin typeface="Times New Roman" pitchFamily="18" charset="0"/>
                <a:cs typeface="Times New Roman" pitchFamily="18" charset="0"/>
              </a:rPr>
              <a:t> </a:t>
            </a:r>
          </a:p>
        </p:txBody>
      </p:sp>
      <p:pic>
        <p:nvPicPr>
          <p:cNvPr id="69635" name="3 - Εικόνα" descr="ASEAN-Έμβλημ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3676" y="188913"/>
            <a:ext cx="158432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6" descr="https://www.offshorecompany.com/wp-content/uploads/2018/01/association-of-southeast-asian-nations-ase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412875"/>
            <a:ext cx="8964613"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1075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t möglicherweise eine Grafik von Karte und T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301" y="0"/>
            <a:ext cx="9258436"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5239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847851" y="260350"/>
            <a:ext cx="8361363" cy="1143000"/>
          </a:xfrm>
        </p:spPr>
        <p:txBody>
          <a:bodyPr>
            <a:normAutofit fontScale="90000"/>
          </a:bodyPr>
          <a:lstStyle/>
          <a:p>
            <a:pPr algn="ctr">
              <a:defRPr/>
            </a:pPr>
            <a:r>
              <a:rPr lang="el-GR" sz="2700" u="sng" dirty="0">
                <a:solidFill>
                  <a:schemeClr val="tx2">
                    <a:satMod val="130000"/>
                  </a:schemeClr>
                </a:solidFill>
                <a:latin typeface="Times New Roman" pitchFamily="18" charset="0"/>
                <a:cs typeface="Times New Roman" pitchFamily="18" charset="0"/>
              </a:rPr>
              <a:t>Βορειοαμερικανική Συμφωνία </a:t>
            </a:r>
            <a:r>
              <a:rPr lang="en-US" sz="2700" u="sng" dirty="0">
                <a:solidFill>
                  <a:schemeClr val="tx2">
                    <a:satMod val="130000"/>
                  </a:schemeClr>
                </a:solidFill>
                <a:latin typeface="Times New Roman" pitchFamily="18" charset="0"/>
                <a:cs typeface="Times New Roman" pitchFamily="18" charset="0"/>
              </a:rPr>
              <a:t/>
            </a:r>
            <a:br>
              <a:rPr lang="en-US" sz="2700" u="sng" dirty="0">
                <a:solidFill>
                  <a:schemeClr val="tx2">
                    <a:satMod val="130000"/>
                  </a:schemeClr>
                </a:solidFill>
                <a:latin typeface="Times New Roman" pitchFamily="18" charset="0"/>
                <a:cs typeface="Times New Roman" pitchFamily="18" charset="0"/>
              </a:rPr>
            </a:br>
            <a:r>
              <a:rPr lang="el-GR" sz="2700" u="sng" dirty="0">
                <a:solidFill>
                  <a:schemeClr val="tx2">
                    <a:satMod val="130000"/>
                  </a:schemeClr>
                </a:solidFill>
                <a:latin typeface="Times New Roman" pitchFamily="18" charset="0"/>
                <a:cs typeface="Times New Roman" pitchFamily="18" charset="0"/>
              </a:rPr>
              <a:t>Ελεύθερων Συναλλαγών</a:t>
            </a:r>
            <a:r>
              <a:rPr lang="en-US" sz="2700" u="sng" dirty="0">
                <a:solidFill>
                  <a:schemeClr val="tx2">
                    <a:satMod val="130000"/>
                  </a:schemeClr>
                </a:solidFill>
                <a:latin typeface="Times New Roman" pitchFamily="18" charset="0"/>
                <a:cs typeface="Times New Roman" pitchFamily="18" charset="0"/>
              </a:rPr>
              <a:t> </a:t>
            </a:r>
            <a:r>
              <a:rPr lang="el-GR" sz="2700" u="sng" dirty="0">
                <a:solidFill>
                  <a:schemeClr val="tx2">
                    <a:satMod val="130000"/>
                  </a:schemeClr>
                </a:solidFill>
                <a:latin typeface="Times New Roman" pitchFamily="18" charset="0"/>
                <a:cs typeface="Times New Roman" pitchFamily="18" charset="0"/>
              </a:rPr>
              <a:t>(</a:t>
            </a:r>
            <a:r>
              <a:rPr lang="en-US" sz="2700" u="sng" dirty="0">
                <a:solidFill>
                  <a:schemeClr val="tx2">
                    <a:satMod val="130000"/>
                  </a:schemeClr>
                </a:solidFill>
                <a:latin typeface="Times New Roman" pitchFamily="18" charset="0"/>
                <a:cs typeface="Times New Roman" pitchFamily="18" charset="0"/>
              </a:rPr>
              <a:t>NAFTA</a:t>
            </a:r>
            <a:r>
              <a:rPr lang="el-GR" sz="2700" u="sng" dirty="0">
                <a:solidFill>
                  <a:schemeClr val="tx2">
                    <a:satMod val="130000"/>
                  </a:schemeClr>
                </a:solidFill>
                <a:latin typeface="Times New Roman" pitchFamily="18" charset="0"/>
                <a:cs typeface="Times New Roman" pitchFamily="18" charset="0"/>
              </a:rPr>
              <a:t>-</a:t>
            </a:r>
            <a:r>
              <a:rPr lang="en-US" sz="2700" i="1" dirty="0">
                <a:latin typeface="Times New Roman" pitchFamily="18" charset="0"/>
                <a:cs typeface="Times New Roman" pitchFamily="18" charset="0"/>
              </a:rPr>
              <a:t>North American Free Trade Agreement</a:t>
            </a:r>
            <a:r>
              <a:rPr lang="en-US" sz="2700" u="sng" dirty="0">
                <a:solidFill>
                  <a:schemeClr val="tx2">
                    <a:satMod val="130000"/>
                  </a:schemeClr>
                </a:solidFill>
                <a:latin typeface="Times New Roman" pitchFamily="18" charset="0"/>
                <a:cs typeface="Times New Roman" pitchFamily="18" charset="0"/>
              </a:rPr>
              <a:t>)</a:t>
            </a:r>
            <a:r>
              <a:rPr lang="en-US" sz="3200" u="sng" dirty="0">
                <a:solidFill>
                  <a:schemeClr val="tx2">
                    <a:satMod val="130000"/>
                  </a:schemeClr>
                </a:solidFill>
                <a:latin typeface="Times New Roman" pitchFamily="18" charset="0"/>
                <a:cs typeface="Times New Roman" pitchFamily="18" charset="0"/>
              </a:rPr>
              <a:t> </a:t>
            </a:r>
            <a:endParaRPr lang="el-GR" sz="3200" u="sng" dirty="0">
              <a:solidFill>
                <a:schemeClr val="tx2">
                  <a:satMod val="130000"/>
                </a:schemeClr>
              </a:solidFill>
              <a:latin typeface="Times New Roman" pitchFamily="18" charset="0"/>
              <a:cs typeface="Times New Roman" pitchFamily="18" charset="0"/>
            </a:endParaRPr>
          </a:p>
        </p:txBody>
      </p:sp>
      <p:pic>
        <p:nvPicPr>
          <p:cNvPr id="79875" name="0 - Εικόνα" descr="NAFTA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6338" y="1412875"/>
            <a:ext cx="187166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6" descr="File:North American Agreement (orthographic projection).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2060575"/>
            <a:ext cx="87122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0732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 Τίτλος"/>
          <p:cNvSpPr>
            <a:spLocks noGrp="1"/>
          </p:cNvSpPr>
          <p:nvPr>
            <p:ph type="title"/>
          </p:nvPr>
        </p:nvSpPr>
        <p:spPr bwMode="auto">
          <a:xfrm>
            <a:off x="2782888" y="188914"/>
            <a:ext cx="7499350" cy="1152525"/>
          </a:xfrm>
        </p:spPr>
        <p:txBody>
          <a:bodyPr vert="horz" wrap="square" lIns="91440" tIns="45720" rIns="91440" bIns="45720" numCol="1" rtlCol="0" anchor="ctr" anchorCtr="0" compatLnSpc="1">
            <a:prstTxWarp prst="textNoShape">
              <a:avLst/>
            </a:prstTxWarp>
            <a:normAutofit/>
          </a:bodyPr>
          <a:lstStyle/>
          <a:p>
            <a:pPr algn="ctr">
              <a:defRPr/>
            </a:pPr>
            <a:r>
              <a:rPr lang="en-US" sz="2400" b="1" dirty="0"/>
              <a:t>Organization of the Black Sea Economic Cooperation (BSEC)</a:t>
            </a:r>
            <a:r>
              <a:rPr lang="el-GR" sz="2400" b="1" dirty="0"/>
              <a:t> – Οργανισμός Οικονομικής Συνεργασία των χωρών του Εύξεινου Πόντου (ΟΣΕΠ)</a:t>
            </a:r>
          </a:p>
        </p:txBody>
      </p:sp>
      <p:pic>
        <p:nvPicPr>
          <p:cNvPr id="89091" name="Picture 2" descr="Map Organization Vector &amp; Photo (Free Trial) | Big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268413"/>
            <a:ext cx="878522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792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503339"/>
            <a:ext cx="10515600" cy="5673624"/>
          </a:xfrm>
        </p:spPr>
        <p:txBody>
          <a:bodyPr/>
          <a:lstStyle/>
          <a:p>
            <a:endParaRPr lang="el-GR" dirty="0" smtClean="0"/>
          </a:p>
          <a:p>
            <a:r>
              <a:rPr lang="el-GR" dirty="0" smtClean="0"/>
              <a:t>Δίδυμα ελλείμματα</a:t>
            </a:r>
          </a:p>
          <a:p>
            <a:r>
              <a:rPr lang="el-GR" dirty="0" smtClean="0"/>
              <a:t>Παράλληλα: ραγδαία ανάπτυξη της χρηματοοικονομικής </a:t>
            </a:r>
            <a:r>
              <a:rPr lang="el-GR" dirty="0" smtClean="0"/>
              <a:t>σφαίρας</a:t>
            </a:r>
          </a:p>
          <a:p>
            <a:r>
              <a:rPr lang="el-GR" dirty="0" smtClean="0"/>
              <a:t>Οίκοι Αξιολόγησης (αξιολογούν την πιστοληπτική ικανότητα επιχειρήσεων, οργανισμών, κρατών) </a:t>
            </a:r>
          </a:p>
          <a:p>
            <a:endParaRPr lang="el-GR" dirty="0"/>
          </a:p>
        </p:txBody>
      </p:sp>
      <p:pic>
        <p:nvPicPr>
          <p:cNvPr id="4" name="3 - Εικόνα" descr="οικοι-αξιολογησης-ευρετηριο.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2356" y="2908441"/>
            <a:ext cx="8296712" cy="387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303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400" dirty="0">
                <a:hlinkClick r:id="rId2"/>
              </a:rPr>
              <a:t>8.5.2020: Παγκόσμιο Δημόσιο Χρέος, Πηγή: </a:t>
            </a:r>
            <a:r>
              <a:rPr lang="de-DE" sz="2400" dirty="0">
                <a:hlinkClick r:id="rId2"/>
              </a:rPr>
              <a:t>https://www.economist.com/content/global_debt_clock</a:t>
            </a:r>
            <a:endParaRPr lang="el-GR" sz="2400" dirty="0"/>
          </a:p>
        </p:txBody>
      </p:sp>
      <p:pic>
        <p:nvPicPr>
          <p:cNvPr id="4" name="3 - Εικόνα"/>
          <p:cNvPicPr/>
          <p:nvPr/>
        </p:nvPicPr>
        <p:blipFill>
          <a:blip r:embed="rId3" cstate="print"/>
          <a:srcRect l="19194" t="8696" r="33693" b="16356"/>
          <a:stretch>
            <a:fillRect/>
          </a:stretch>
        </p:blipFill>
        <p:spPr bwMode="auto">
          <a:xfrm>
            <a:off x="1703513" y="1412777"/>
            <a:ext cx="8424936" cy="5040560"/>
          </a:xfrm>
          <a:prstGeom prst="rect">
            <a:avLst/>
          </a:prstGeom>
          <a:noFill/>
          <a:ln w="9525">
            <a:noFill/>
            <a:miter lim="800000"/>
            <a:headEnd/>
            <a:tailEnd/>
          </a:ln>
        </p:spPr>
      </p:pic>
    </p:spTree>
    <p:extLst>
      <p:ext uri="{BB962C8B-B14F-4D97-AF65-F5344CB8AC3E}">
        <p14:creationId xmlns:p14="http://schemas.microsoft.com/office/powerpoint/2010/main" val="2004491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Εικόνα"/>
          <p:cNvPicPr/>
          <p:nvPr/>
        </p:nvPicPr>
        <p:blipFill>
          <a:blip r:embed="rId2" cstate="print"/>
          <a:srcRect l="18416" t="17391" r="33564" b="16356"/>
          <a:stretch>
            <a:fillRect/>
          </a:stretch>
        </p:blipFill>
        <p:spPr bwMode="auto">
          <a:xfrm>
            <a:off x="1919536" y="1628801"/>
            <a:ext cx="8136904" cy="4764229"/>
          </a:xfrm>
          <a:prstGeom prst="rect">
            <a:avLst/>
          </a:prstGeom>
          <a:noFill/>
          <a:ln w="9525">
            <a:noFill/>
            <a:miter lim="800000"/>
            <a:headEnd/>
            <a:tailEnd/>
          </a:ln>
        </p:spPr>
      </p:pic>
    </p:spTree>
    <p:extLst>
      <p:ext uri="{BB962C8B-B14F-4D97-AF65-F5344CB8AC3E}">
        <p14:creationId xmlns:p14="http://schemas.microsoft.com/office/powerpoint/2010/main" val="3866327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Εικόνα"/>
          <p:cNvPicPr/>
          <p:nvPr/>
        </p:nvPicPr>
        <p:blipFill>
          <a:blip r:embed="rId2" cstate="print"/>
          <a:srcRect l="11548" t="9524" r="27224" b="17805"/>
          <a:stretch>
            <a:fillRect/>
          </a:stretch>
        </p:blipFill>
        <p:spPr bwMode="auto">
          <a:xfrm>
            <a:off x="1524000" y="1484785"/>
            <a:ext cx="8604448" cy="4752527"/>
          </a:xfrm>
          <a:prstGeom prst="rect">
            <a:avLst/>
          </a:prstGeom>
          <a:noFill/>
          <a:ln w="9525">
            <a:noFill/>
            <a:miter lim="800000"/>
            <a:headEnd/>
            <a:tailEnd/>
          </a:ln>
        </p:spPr>
      </p:pic>
    </p:spTree>
    <p:extLst>
      <p:ext uri="{BB962C8B-B14F-4D97-AF65-F5344CB8AC3E}">
        <p14:creationId xmlns:p14="http://schemas.microsoft.com/office/powerpoint/2010/main" val="2754295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p:cNvPicPr/>
          <p:nvPr/>
        </p:nvPicPr>
        <p:blipFill>
          <a:blip r:embed="rId2" cstate="print"/>
          <a:srcRect l="19704" t="9110" r="33176" b="18219"/>
          <a:stretch>
            <a:fillRect/>
          </a:stretch>
        </p:blipFill>
        <p:spPr bwMode="auto">
          <a:xfrm>
            <a:off x="1847529" y="548681"/>
            <a:ext cx="8208912" cy="5544615"/>
          </a:xfrm>
          <a:prstGeom prst="rect">
            <a:avLst/>
          </a:prstGeom>
          <a:noFill/>
          <a:ln w="9525">
            <a:noFill/>
            <a:miter lim="800000"/>
            <a:headEnd/>
            <a:tailEnd/>
          </a:ln>
        </p:spPr>
      </p:pic>
    </p:spTree>
    <p:extLst>
      <p:ext uri="{BB962C8B-B14F-4D97-AF65-F5344CB8AC3E}">
        <p14:creationId xmlns:p14="http://schemas.microsoft.com/office/powerpoint/2010/main" val="1393194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p:cNvPicPr/>
          <p:nvPr/>
        </p:nvPicPr>
        <p:blipFill>
          <a:blip r:embed="rId2" cstate="print"/>
          <a:srcRect l="17762" t="9110" r="33176" b="18426"/>
          <a:stretch>
            <a:fillRect/>
          </a:stretch>
        </p:blipFill>
        <p:spPr bwMode="auto">
          <a:xfrm>
            <a:off x="1847528" y="764705"/>
            <a:ext cx="7848872" cy="5328591"/>
          </a:xfrm>
          <a:prstGeom prst="rect">
            <a:avLst/>
          </a:prstGeom>
          <a:noFill/>
          <a:ln w="9525">
            <a:noFill/>
            <a:miter lim="800000"/>
            <a:headEnd/>
            <a:tailEnd/>
          </a:ln>
        </p:spPr>
      </p:pic>
    </p:spTree>
    <p:extLst>
      <p:ext uri="{BB962C8B-B14F-4D97-AF65-F5344CB8AC3E}">
        <p14:creationId xmlns:p14="http://schemas.microsoft.com/office/powerpoint/2010/main" val="1803997722"/>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651</Words>
  <Application>Microsoft Office PowerPoint</Application>
  <PresentationFormat>Ευρεία οθόνη</PresentationFormat>
  <Paragraphs>64</Paragraphs>
  <Slides>42</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42</vt:i4>
      </vt:variant>
    </vt:vector>
  </HeadingPairs>
  <TitlesOfParts>
    <vt:vector size="48" baseType="lpstr">
      <vt:lpstr>Arial</vt:lpstr>
      <vt:lpstr>Calibri</vt:lpstr>
      <vt:lpstr>Calibri Light</vt:lpstr>
      <vt:lpstr>Times New Roman</vt:lpstr>
      <vt:lpstr>Wingdings 2</vt:lpstr>
      <vt:lpstr>Θέμα του Office</vt:lpstr>
      <vt:lpstr>ΠΜΣ ‘ΟΙΚΟΝΟΜΙΑ και ΔΙΚΑΙΟ’</vt:lpstr>
      <vt:lpstr>Ορισμένες παραδοχές</vt:lpstr>
      <vt:lpstr>Παρουσίαση του PowerPoint</vt:lpstr>
      <vt:lpstr>Παρουσίαση του PowerPoint</vt:lpstr>
      <vt:lpstr>8.5.2020: Παγκόσμιο Δημόσιο Χρέος, Πηγή: https://www.economist.com/content/global_debt_clock</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Σημαντικοί Περιφερειακοί Οικονομικοί Οργανισμοί</vt:lpstr>
      <vt:lpstr>Περιφερειακές Συνεργασίες ανά τον Κόσμο</vt:lpstr>
      <vt:lpstr>Οι χώρες του APEC- Οικονομική Συνεργασία Ασίας Ειρηνικού (APEC)-ΟΣΑΕ</vt:lpstr>
      <vt:lpstr>Παρουσίαση του PowerPoint</vt:lpstr>
      <vt:lpstr>Οι χώρες του BRICS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Πίνακας καταγραφής πληθυσμού και ΑΕΠ της Κοινής Αγοράς του Νότου (MERCOSUR) </vt:lpstr>
      <vt:lpstr>Παρουσίαση του PowerPoint</vt:lpstr>
      <vt:lpstr>Παρουσίαση του PowerPoint</vt:lpstr>
      <vt:lpstr>Ένωση Νοτιοανατολικών Ασιατικών  Εθνών (ASEAN) </vt:lpstr>
      <vt:lpstr>Βορειοαμερικανική Συμφωνία  Ελεύθερων Συναλλαγών (NAFTA-North American Free Trade Agreement) </vt:lpstr>
      <vt:lpstr>Organization of the Black Sea Economic Cooperation (BSEC) – Οργανισμός Οικονομικής Συνεργασία των χωρών του Εύξεινου Πόντου (ΟΣΕΠ)</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Karasa</dc:creator>
  <cp:lastModifiedBy>Karasa</cp:lastModifiedBy>
  <cp:revision>15</cp:revision>
  <dcterms:created xsi:type="dcterms:W3CDTF">2025-03-10T10:02:39Z</dcterms:created>
  <dcterms:modified xsi:type="dcterms:W3CDTF">2025-03-11T09:44:07Z</dcterms:modified>
</cp:coreProperties>
</file>